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Introduce yourself and the mosque. Say who will lead any religious explanation (the imam or a qualified scholar) and who is running the demo. The session takes about 60 minutes. Fill in the mosque name, date, and place at the bottom of this slide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rules aloud. State clearly who handles religious points. If someone starts describing a personal case, thank them and suggest they bring it to the imam privately afterwards, ideally with the family intake sheet from the kit.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Imam or scholar: this is where you can frame why Muslims take inheritance seriously, using the texts you choose. The Sources page on raashid.com has the exact wording of the key verses and hadith, with translation labels, if you want to quote them. The three points on this slide match the site's After a death page and attorney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short. Everything here is taken from raashid.com as read on 9 October 2026; check the home page before presenting in case anything has changed. Raashid is not a will, and it does not replace a scholar or an attorney. Unusual cases are flagged for a scholar. The scholar and attorney directories on the site are marked coming soon, so do not describe them as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the live site. The home page opens at Step 1 of 10, Purpose, with two options: Administer an estate and Plan my estate. Choose Plan my estate and enter the made-up family. Point out that nothing is stored unless you choose to save. If the connection fails, go to the next slide, which shows the result from the examples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numbers against raashid.com/scenarios before presenting, as they are published there as fractions and the percentages here are derived. The husband takes one quarter because there are children, and the children share the remaining three quarters, with the son receiving twice the daughter. Use the Sources page to show where each rule comes from. Ask the imam or scholar to speak to the reasoning if the group asks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 this slide in the 30-minute version. The first card is the most common real-world gap, so spend time on it. Explain that how an account or property is titled can decide who receives it regardless of the Islamic shares, and that families should ask a scholar and an attorney how to align them. Do not tell anyone to change a title in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follows the After a death page on raashid.com. The imam or scholar should speak to the religious basis for each step; the Sources page gives the texts. The last line reflects the site's guidance that religious obligations such as unpaid zakat should be raised with a scholar.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seven group names; the full checklist is at raashid.com/after-a-death. Steps involving religious rulings, such as funeral arrangements and unpaid obligations, should go to the imam or a scholar. Remind everyone that details vary by country and family, and to confirm local rules with a local professional. If an heir is a minor, do not finalize without a scholar or attorney.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attorney worksheet is at raashid.com/worksheet. It is private, stays on the device, and the printed copy states that it is not a will and has no legal effect until a licensed professional prepares a will. The last line comes from the worksheet's own wording.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questions. Send personal cases to the imam privately, using the family intake sheet. For unusual cases, a qualified scholar; for a will, a licensed attorney. Share the mosque's feedback route if people want to report a problem with a result; the site also has a feedback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B2A"/>
        </a:solidFill>
      </p:bgPr>
    </p:bg>
    <p:spTree>
      <p:nvGrpSpPr>
        <p:cNvPr id="1" name=""/>
        <p:cNvGrpSpPr/>
        <p:nvPr/>
      </p:nvGrpSpPr>
      <p:grpSpPr>
        <a:xfrm>
          <a:off x="0" y="0"/>
          <a:ext cx="0" cy="0"/>
          <a:chOff x="0" y="0"/>
          <a:chExt cx="0" cy="0"/>
        </a:xfrm>
      </p:grpSpPr>
      <p:sp>
        <p:nvSpPr>
          <p:cNvPr id="3" name="Text 0"/>
          <p:cNvSpPr txBox="1"/>
          <p:nvPr/>
        </p:nvSpPr>
        <p:spPr>
          <a:xfrm>
            <a:off x="822960" y="1097280"/>
            <a:ext cx="8229600" cy="365760"/>
          </a:xfrm>
          <a:prstGeom prst="rect">
            <a:avLst/>
          </a:prstGeom>
          <a:noFill/>
          <a:ln/>
        </p:spPr>
        <p:txBody>
          <a:bodyPr wrap="square" lIns="0" tIns="0" rIns="0" bIns="0" rtlCol="0" anchor="ctr"/>
          <a:lstStyle/>
          <a:p>
            <a:pPr indent="0" marL="0">
              <a:buNone/>
            </a:pPr>
            <a:r>
              <a:rPr lang="en-US" sz="1600" b="1" spc="400" kern="0" dirty="0">
                <a:solidFill>
                  <a:srgbClr val="C9A84C"/>
                </a:solidFill>
                <a:latin typeface="Calibri" pitchFamily="34" charset="0"/>
                <a:ea typeface="Calibri" pitchFamily="34" charset="-122"/>
                <a:cs typeface="Calibri" pitchFamily="34" charset="-120"/>
              </a:rPr>
              <a:t>COMMUNITY WORKSHOP</a:t>
            </a:r>
            <a:endParaRPr lang="en-US" sz="1600" dirty="0"/>
          </a:p>
        </p:txBody>
      </p:sp>
      <p:sp>
        <p:nvSpPr>
          <p:cNvPr id="4" name="Text 1"/>
          <p:cNvSpPr txBox="1"/>
          <p:nvPr/>
        </p:nvSpPr>
        <p:spPr>
          <a:xfrm>
            <a:off x="822960" y="1645920"/>
            <a:ext cx="10058400" cy="1737360"/>
          </a:xfrm>
          <a:prstGeom prst="rect">
            <a:avLst/>
          </a:prstGeom>
          <a:noFill/>
          <a:ln/>
        </p:spPr>
        <p:txBody>
          <a:bodyPr wrap="square" lIns="0" tIns="0" rIns="0" bIns="0" rtlCol="0" anchor="t"/>
          <a:lstStyle/>
          <a:p>
            <a:pPr indent="0" marL="0">
              <a:buNone/>
            </a:pPr>
            <a:r>
              <a:rPr lang="en-US" sz="6000" b="1" dirty="0">
                <a:solidFill>
                  <a:srgbClr val="F9F6EC"/>
                </a:solidFill>
                <a:latin typeface="Cambria" pitchFamily="34" charset="0"/>
                <a:ea typeface="Cambria" pitchFamily="34" charset="-122"/>
                <a:cs typeface="Cambria" pitchFamily="34" charset="-120"/>
              </a:rPr>
              <a:t>Estate planning for Muslim families</a:t>
            </a:r>
            <a:endParaRPr lang="en-US" sz="6000" dirty="0"/>
          </a:p>
        </p:txBody>
      </p:sp>
      <p:sp>
        <p:nvSpPr>
          <p:cNvPr id="5" name="Text 2"/>
          <p:cNvSpPr txBox="1"/>
          <p:nvPr/>
        </p:nvSpPr>
        <p:spPr>
          <a:xfrm>
            <a:off x="822960" y="3520440"/>
            <a:ext cx="10058400" cy="548640"/>
          </a:xfrm>
          <a:prstGeom prst="rect">
            <a:avLst/>
          </a:prstGeom>
          <a:noFill/>
          <a:ln/>
        </p:spPr>
        <p:txBody>
          <a:bodyPr wrap="square" lIns="0" tIns="0" rIns="0" bIns="0" rtlCol="0" anchor="ctr"/>
          <a:lstStyle/>
          <a:p>
            <a:pPr indent="0" marL="0">
              <a:buNone/>
            </a:pPr>
            <a:r>
              <a:rPr lang="en-US" sz="2600" i="1" dirty="0">
                <a:solidFill>
                  <a:srgbClr val="E3C77A"/>
                </a:solidFill>
                <a:latin typeface="Cambria" pitchFamily="34" charset="0"/>
                <a:ea typeface="Cambria" pitchFamily="34" charset="-122"/>
                <a:cs typeface="Cambria" pitchFamily="34" charset="-120"/>
              </a:rPr>
              <a:t>Understanding Islamic inheritance, with a free calculator</a:t>
            </a:r>
            <a:endParaRPr lang="en-US" sz="2600" dirty="0"/>
          </a:p>
        </p:txBody>
      </p:sp>
      <p:sp>
        <p:nvSpPr>
          <p:cNvPr id="6" name="Shape 3"/>
          <p:cNvSpPr/>
          <p:nvPr/>
        </p:nvSpPr>
        <p:spPr>
          <a:xfrm>
            <a:off x="822960" y="4526280"/>
            <a:ext cx="2743200" cy="502920"/>
          </a:xfrm>
          <a:prstGeom prst="roundRect">
            <a:avLst>
              <a:gd name="adj" fmla="val 49091"/>
            </a:avLst>
          </a:prstGeom>
          <a:solidFill>
            <a:srgbClr val="25593E"/>
          </a:solidFill>
          <a:ln w="12700">
            <a:solidFill>
              <a:srgbClr val="25593E"/>
            </a:solidFill>
            <a:prstDash val="solid"/>
          </a:ln>
        </p:spPr>
      </p:sp>
      <p:sp>
        <p:nvSpPr>
          <p:cNvPr id="7" name="Text 4"/>
          <p:cNvSpPr txBox="1"/>
          <p:nvPr/>
        </p:nvSpPr>
        <p:spPr>
          <a:xfrm>
            <a:off x="822960" y="4526280"/>
            <a:ext cx="2743200" cy="502920"/>
          </a:xfrm>
          <a:prstGeom prst="rect">
            <a:avLst/>
          </a:prstGeom>
          <a:noFill/>
          <a:ln/>
        </p:spPr>
        <p:txBody>
          <a:bodyPr wrap="square" lIns="0" tIns="0" rIns="0" bIns="0" rtlCol="0" anchor="ctr"/>
          <a:lstStyle/>
          <a:p>
            <a:pPr algn="ctr" indent="0" marL="0">
              <a:buNone/>
            </a:pPr>
            <a:r>
              <a:rPr lang="en-US" sz="1600" b="1" dirty="0">
                <a:solidFill>
                  <a:srgbClr val="F9F6EC"/>
                </a:solidFill>
                <a:latin typeface="Calibri" pitchFamily="34" charset="0"/>
                <a:ea typeface="Calibri" pitchFamily="34" charset="-122"/>
                <a:cs typeface="Calibri" pitchFamily="34" charset="-120"/>
              </a:rPr>
              <a:t>Free to use</a:t>
            </a:r>
            <a:endParaRPr lang="en-US" sz="1600" dirty="0"/>
          </a:p>
        </p:txBody>
      </p:sp>
      <p:sp>
        <p:nvSpPr>
          <p:cNvPr id="8" name="Shape 5"/>
          <p:cNvSpPr/>
          <p:nvPr/>
        </p:nvSpPr>
        <p:spPr>
          <a:xfrm>
            <a:off x="3749040" y="4526280"/>
            <a:ext cx="2743200" cy="502920"/>
          </a:xfrm>
          <a:prstGeom prst="roundRect">
            <a:avLst>
              <a:gd name="adj" fmla="val 49091"/>
            </a:avLst>
          </a:prstGeom>
          <a:solidFill>
            <a:srgbClr val="25593E"/>
          </a:solidFill>
          <a:ln w="12700">
            <a:solidFill>
              <a:srgbClr val="25593E"/>
            </a:solidFill>
            <a:prstDash val="solid"/>
          </a:ln>
        </p:spPr>
      </p:sp>
      <p:sp>
        <p:nvSpPr>
          <p:cNvPr id="9" name="Text 6"/>
          <p:cNvSpPr txBox="1"/>
          <p:nvPr/>
        </p:nvSpPr>
        <p:spPr>
          <a:xfrm>
            <a:off x="3749040" y="4526280"/>
            <a:ext cx="2743200" cy="502920"/>
          </a:xfrm>
          <a:prstGeom prst="rect">
            <a:avLst/>
          </a:prstGeom>
          <a:noFill/>
          <a:ln/>
        </p:spPr>
        <p:txBody>
          <a:bodyPr wrap="square" lIns="0" tIns="0" rIns="0" bIns="0" rtlCol="0" anchor="ctr"/>
          <a:lstStyle/>
          <a:p>
            <a:pPr algn="ctr" indent="0" marL="0">
              <a:buNone/>
            </a:pPr>
            <a:r>
              <a:rPr lang="en-US" sz="1600" b="1" dirty="0">
                <a:solidFill>
                  <a:srgbClr val="F9F6EC"/>
                </a:solidFill>
                <a:latin typeface="Calibri" pitchFamily="34" charset="0"/>
                <a:ea typeface="Calibri" pitchFamily="34" charset="-122"/>
                <a:cs typeface="Calibri" pitchFamily="34" charset="-120"/>
              </a:rPr>
              <a:t>Private, on your device</a:t>
            </a:r>
            <a:endParaRPr lang="en-US" sz="1600" dirty="0"/>
          </a:p>
        </p:txBody>
      </p:sp>
      <p:sp>
        <p:nvSpPr>
          <p:cNvPr id="10" name="Shape 7"/>
          <p:cNvSpPr/>
          <p:nvPr/>
        </p:nvSpPr>
        <p:spPr>
          <a:xfrm>
            <a:off x="6675120" y="4526280"/>
            <a:ext cx="2743200" cy="502920"/>
          </a:xfrm>
          <a:prstGeom prst="roundRect">
            <a:avLst>
              <a:gd name="adj" fmla="val 49091"/>
            </a:avLst>
          </a:prstGeom>
          <a:solidFill>
            <a:srgbClr val="25593E"/>
          </a:solidFill>
          <a:ln w="12700">
            <a:solidFill>
              <a:srgbClr val="25593E"/>
            </a:solidFill>
            <a:prstDash val="solid"/>
          </a:ln>
        </p:spPr>
      </p:sp>
      <p:sp>
        <p:nvSpPr>
          <p:cNvPr id="11" name="Text 8"/>
          <p:cNvSpPr txBox="1"/>
          <p:nvPr/>
        </p:nvSpPr>
        <p:spPr>
          <a:xfrm>
            <a:off x="6675120" y="4526280"/>
            <a:ext cx="2743200" cy="502920"/>
          </a:xfrm>
          <a:prstGeom prst="rect">
            <a:avLst/>
          </a:prstGeom>
          <a:noFill/>
          <a:ln/>
        </p:spPr>
        <p:txBody>
          <a:bodyPr wrap="square" lIns="0" tIns="0" rIns="0" bIns="0" rtlCol="0" anchor="ctr"/>
          <a:lstStyle/>
          <a:p>
            <a:pPr algn="ctr" indent="0" marL="0">
              <a:buNone/>
            </a:pPr>
            <a:r>
              <a:rPr lang="en-US" sz="1600" b="1" dirty="0">
                <a:solidFill>
                  <a:srgbClr val="F9F6EC"/>
                </a:solidFill>
                <a:latin typeface="Calibri" pitchFamily="34" charset="0"/>
                <a:ea typeface="Calibri" pitchFamily="34" charset="-122"/>
                <a:cs typeface="Calibri" pitchFamily="34" charset="-120"/>
              </a:rPr>
              <a:t>About five minutes</a:t>
            </a:r>
            <a:endParaRPr lang="en-US" sz="1600" dirty="0"/>
          </a:p>
        </p:txBody>
      </p:sp>
      <p:sp>
        <p:nvSpPr>
          <p:cNvPr id="12" name="Text 9"/>
          <p:cNvSpPr txBox="1"/>
          <p:nvPr/>
        </p:nvSpPr>
        <p:spPr>
          <a:xfrm>
            <a:off x="822960" y="5760720"/>
            <a:ext cx="10058400" cy="365760"/>
          </a:xfrm>
          <a:prstGeom prst="rect">
            <a:avLst/>
          </a:prstGeom>
          <a:noFill/>
          <a:ln/>
        </p:spPr>
        <p:txBody>
          <a:bodyPr wrap="square" lIns="0" tIns="0" rIns="0" bIns="0" rtlCol="0" anchor="ctr"/>
          <a:lstStyle/>
          <a:p>
            <a:pPr indent="0" marL="0">
              <a:buNone/>
            </a:pPr>
            <a:r>
              <a:rPr lang="en-US" sz="2000" dirty="0">
                <a:solidFill>
                  <a:srgbClr val="D5E3DA"/>
                </a:solidFill>
                <a:latin typeface="Calibri" pitchFamily="34" charset="0"/>
                <a:ea typeface="Calibri" pitchFamily="34" charset="-122"/>
                <a:cs typeface="Calibri" pitchFamily="34" charset="-120"/>
              </a:rPr>
              <a:t>[Mosque name]  ·  [Date and place]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2</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BEFORE WE BEGIN</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Ground rules</a:t>
            </a:r>
            <a:endParaRPr lang="en-US" sz="3800" dirty="0"/>
          </a:p>
        </p:txBody>
      </p:sp>
      <p:sp>
        <p:nvSpPr>
          <p:cNvPr id="7" name="Shape 4"/>
          <p:cNvSpPr/>
          <p:nvPr/>
        </p:nvSpPr>
        <p:spPr>
          <a:xfrm>
            <a:off x="640080" y="2011680"/>
            <a:ext cx="5349240" cy="1783080"/>
          </a:xfrm>
          <a:prstGeom prst="roundRect">
            <a:avLst>
              <a:gd name="adj" fmla="val 6154"/>
            </a:avLst>
          </a:prstGeom>
          <a:solidFill>
            <a:srgbClr val="FDFBF6"/>
          </a:solidFill>
          <a:ln w="12700">
            <a:solidFill>
              <a:srgbClr val="E2DDCC"/>
            </a:solidFill>
            <a:prstDash val="solid"/>
          </a:ln>
        </p:spPr>
      </p:sp>
      <p:sp>
        <p:nvSpPr>
          <p:cNvPr id="8" name="Text 5"/>
          <p:cNvSpPr txBox="1"/>
          <p:nvPr/>
        </p:nvSpPr>
        <p:spPr>
          <a:xfrm>
            <a:off x="960120" y="2240280"/>
            <a:ext cx="47548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General information</a:t>
            </a:r>
            <a:endParaRPr lang="en-US" sz="2400" dirty="0"/>
          </a:p>
        </p:txBody>
      </p:sp>
      <p:sp>
        <p:nvSpPr>
          <p:cNvPr id="9" name="Text 6"/>
          <p:cNvSpPr txBox="1"/>
          <p:nvPr/>
        </p:nvSpPr>
        <p:spPr>
          <a:xfrm>
            <a:off x="960120" y="2788920"/>
            <a:ext cx="4754880" cy="822960"/>
          </a:xfrm>
          <a:prstGeom prst="rect">
            <a:avLst/>
          </a:prstGeom>
          <a:noFill/>
          <a:ln/>
        </p:spPr>
        <p:txBody>
          <a:bodyPr wrap="square" lIns="0" tIns="0" rIns="0" bIns="0" rtlCol="0" anchor="t"/>
          <a:lstStyle/>
          <a:p>
            <a:pPr indent="0" marL="0">
              <a:buNone/>
            </a:pPr>
            <a:r>
              <a:rPr lang="en-US" sz="2000" dirty="0">
                <a:solidFill>
                  <a:srgbClr val="132633"/>
                </a:solidFill>
                <a:latin typeface="Calibri" pitchFamily="34" charset="0"/>
                <a:ea typeface="Calibri" pitchFamily="34" charset="-122"/>
                <a:cs typeface="Calibri" pitchFamily="34" charset="-120"/>
              </a:rPr>
              <a:t>This is not legal or religious advice.</a:t>
            </a:r>
            <a:endParaRPr lang="en-US" sz="2000" dirty="0"/>
          </a:p>
        </p:txBody>
      </p:sp>
      <p:sp>
        <p:nvSpPr>
          <p:cNvPr id="10" name="Shape 7"/>
          <p:cNvSpPr/>
          <p:nvPr/>
        </p:nvSpPr>
        <p:spPr>
          <a:xfrm>
            <a:off x="6172200" y="2011680"/>
            <a:ext cx="5349240" cy="1783080"/>
          </a:xfrm>
          <a:prstGeom prst="roundRect">
            <a:avLst>
              <a:gd name="adj" fmla="val 6154"/>
            </a:avLst>
          </a:prstGeom>
          <a:solidFill>
            <a:srgbClr val="FDFBF6"/>
          </a:solidFill>
          <a:ln w="12700">
            <a:solidFill>
              <a:srgbClr val="E2DDCC"/>
            </a:solidFill>
            <a:prstDash val="solid"/>
          </a:ln>
        </p:spPr>
      </p:sp>
      <p:sp>
        <p:nvSpPr>
          <p:cNvPr id="11" name="Text 8"/>
          <p:cNvSpPr txBox="1"/>
          <p:nvPr/>
        </p:nvSpPr>
        <p:spPr>
          <a:xfrm>
            <a:off x="6492240" y="2240280"/>
            <a:ext cx="47548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Keep cases private</a:t>
            </a:r>
            <a:endParaRPr lang="en-US" sz="2400" dirty="0"/>
          </a:p>
        </p:txBody>
      </p:sp>
      <p:sp>
        <p:nvSpPr>
          <p:cNvPr id="12" name="Text 9"/>
          <p:cNvSpPr txBox="1"/>
          <p:nvPr/>
        </p:nvSpPr>
        <p:spPr>
          <a:xfrm>
            <a:off x="6492240" y="2788920"/>
            <a:ext cx="4754880" cy="822960"/>
          </a:xfrm>
          <a:prstGeom prst="rect">
            <a:avLst/>
          </a:prstGeom>
          <a:noFill/>
          <a:ln/>
        </p:spPr>
        <p:txBody>
          <a:bodyPr wrap="square" lIns="0" tIns="0" rIns="0" bIns="0" rtlCol="0" anchor="t"/>
          <a:lstStyle/>
          <a:p>
            <a:pPr indent="0" marL="0">
              <a:buNone/>
            </a:pPr>
            <a:r>
              <a:rPr lang="en-US" sz="2000" dirty="0">
                <a:solidFill>
                  <a:srgbClr val="132633"/>
                </a:solidFill>
                <a:latin typeface="Calibri" pitchFamily="34" charset="0"/>
                <a:ea typeface="Calibri" pitchFamily="34" charset="-122"/>
                <a:cs typeface="Calibri" pitchFamily="34" charset="-120"/>
              </a:rPr>
              <a:t>Please do not share personal family details in the group.</a:t>
            </a:r>
            <a:endParaRPr lang="en-US" sz="2000" dirty="0"/>
          </a:p>
        </p:txBody>
      </p:sp>
      <p:sp>
        <p:nvSpPr>
          <p:cNvPr id="13" name="Shape 10"/>
          <p:cNvSpPr/>
          <p:nvPr/>
        </p:nvSpPr>
        <p:spPr>
          <a:xfrm>
            <a:off x="640080" y="4023360"/>
            <a:ext cx="5349240" cy="1783080"/>
          </a:xfrm>
          <a:prstGeom prst="roundRect">
            <a:avLst>
              <a:gd name="adj" fmla="val 6154"/>
            </a:avLst>
          </a:prstGeom>
          <a:solidFill>
            <a:srgbClr val="FDFBF6"/>
          </a:solidFill>
          <a:ln w="12700">
            <a:solidFill>
              <a:srgbClr val="E2DDCC"/>
            </a:solidFill>
            <a:prstDash val="solid"/>
          </a:ln>
        </p:spPr>
      </p:sp>
      <p:sp>
        <p:nvSpPr>
          <p:cNvPr id="14" name="Text 11"/>
          <p:cNvSpPr txBox="1"/>
          <p:nvPr/>
        </p:nvSpPr>
        <p:spPr>
          <a:xfrm>
            <a:off x="960120" y="4251960"/>
            <a:ext cx="47548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Scholars rule</a:t>
            </a:r>
            <a:endParaRPr lang="en-US" sz="2400" dirty="0"/>
          </a:p>
        </p:txBody>
      </p:sp>
      <p:sp>
        <p:nvSpPr>
          <p:cNvPr id="15" name="Text 12"/>
          <p:cNvSpPr txBox="1"/>
          <p:nvPr/>
        </p:nvSpPr>
        <p:spPr>
          <a:xfrm>
            <a:off x="960120" y="4800600"/>
            <a:ext cx="4754880" cy="822960"/>
          </a:xfrm>
          <a:prstGeom prst="rect">
            <a:avLst/>
          </a:prstGeom>
          <a:noFill/>
          <a:ln/>
        </p:spPr>
        <p:txBody>
          <a:bodyPr wrap="square" lIns="0" tIns="0" rIns="0" bIns="0" rtlCol="0" anchor="t"/>
          <a:lstStyle/>
          <a:p>
            <a:pPr indent="0" marL="0">
              <a:buNone/>
            </a:pPr>
            <a:r>
              <a:rPr lang="en-US" sz="2000" dirty="0">
                <a:solidFill>
                  <a:srgbClr val="132633"/>
                </a:solidFill>
                <a:latin typeface="Calibri" pitchFamily="34" charset="0"/>
                <a:ea typeface="Calibri" pitchFamily="34" charset="-122"/>
                <a:cs typeface="Calibri" pitchFamily="34" charset="-120"/>
              </a:rPr>
              <a:t>Religious questions go to the imam or a qualified scholar.</a:t>
            </a:r>
            <a:endParaRPr lang="en-US" sz="2000" dirty="0"/>
          </a:p>
        </p:txBody>
      </p:sp>
      <p:sp>
        <p:nvSpPr>
          <p:cNvPr id="16" name="Shape 13"/>
          <p:cNvSpPr/>
          <p:nvPr/>
        </p:nvSpPr>
        <p:spPr>
          <a:xfrm>
            <a:off x="6172200" y="4023360"/>
            <a:ext cx="5349240" cy="1783080"/>
          </a:xfrm>
          <a:prstGeom prst="roundRect">
            <a:avLst>
              <a:gd name="adj" fmla="val 6154"/>
            </a:avLst>
          </a:prstGeom>
          <a:solidFill>
            <a:srgbClr val="FDFBF6"/>
          </a:solidFill>
          <a:ln w="12700">
            <a:solidFill>
              <a:srgbClr val="E2DDCC"/>
            </a:solidFill>
            <a:prstDash val="solid"/>
          </a:ln>
        </p:spPr>
      </p:sp>
      <p:sp>
        <p:nvSpPr>
          <p:cNvPr id="17" name="Text 14"/>
          <p:cNvSpPr txBox="1"/>
          <p:nvPr/>
        </p:nvSpPr>
        <p:spPr>
          <a:xfrm>
            <a:off x="6492240" y="4251960"/>
            <a:ext cx="47548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No selling</a:t>
            </a:r>
            <a:endParaRPr lang="en-US" sz="2400" dirty="0"/>
          </a:p>
        </p:txBody>
      </p:sp>
      <p:sp>
        <p:nvSpPr>
          <p:cNvPr id="18" name="Text 15"/>
          <p:cNvSpPr txBox="1"/>
          <p:nvPr/>
        </p:nvSpPr>
        <p:spPr>
          <a:xfrm>
            <a:off x="6492240" y="4800600"/>
            <a:ext cx="4754880" cy="822960"/>
          </a:xfrm>
          <a:prstGeom prst="rect">
            <a:avLst/>
          </a:prstGeom>
          <a:noFill/>
          <a:ln/>
        </p:spPr>
        <p:txBody>
          <a:bodyPr wrap="square" lIns="0" tIns="0" rIns="0" bIns="0" rtlCol="0" anchor="t"/>
          <a:lstStyle/>
          <a:p>
            <a:pPr indent="0" marL="0">
              <a:buNone/>
            </a:pPr>
            <a:r>
              <a:rPr lang="en-US" sz="2000" dirty="0">
                <a:solidFill>
                  <a:srgbClr val="132633"/>
                </a:solidFill>
                <a:latin typeface="Calibri" pitchFamily="34" charset="0"/>
                <a:ea typeface="Calibri" pitchFamily="34" charset="-122"/>
                <a:cs typeface="Calibri" pitchFamily="34" charset="-120"/>
              </a:rPr>
              <a:t>Nobody here is selling anything.</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3</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WHY PLAN</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Leave clarity for your family</a:t>
            </a:r>
            <a:endParaRPr lang="en-US" sz="3800" dirty="0"/>
          </a:p>
        </p:txBody>
      </p:sp>
      <p:sp>
        <p:nvSpPr>
          <p:cNvPr id="7" name="Shape 4"/>
          <p:cNvSpPr/>
          <p:nvPr/>
        </p:nvSpPr>
        <p:spPr>
          <a:xfrm>
            <a:off x="640080" y="2011680"/>
            <a:ext cx="3520440" cy="3566160"/>
          </a:xfrm>
          <a:prstGeom prst="roundRect">
            <a:avLst>
              <a:gd name="adj" fmla="val 3117"/>
            </a:avLst>
          </a:prstGeom>
          <a:solidFill>
            <a:srgbClr val="FDFBF6"/>
          </a:solidFill>
          <a:ln w="12700">
            <a:solidFill>
              <a:srgbClr val="E2DDCC"/>
            </a:solidFill>
            <a:prstDash val="solid"/>
          </a:ln>
        </p:spPr>
      </p:sp>
      <p:sp>
        <p:nvSpPr>
          <p:cNvPr id="8" name="Shape 5"/>
          <p:cNvSpPr/>
          <p:nvPr/>
        </p:nvSpPr>
        <p:spPr>
          <a:xfrm>
            <a:off x="960120" y="2331720"/>
            <a:ext cx="640080" cy="640080"/>
          </a:xfrm>
          <a:prstGeom prst="ellipse">
            <a:avLst/>
          </a:prstGeom>
          <a:solidFill>
            <a:srgbClr val="25593E"/>
          </a:solidFill>
          <a:ln w="12700">
            <a:solidFill>
              <a:srgbClr val="25593E"/>
            </a:solidFill>
            <a:prstDash val="solid"/>
          </a:ln>
        </p:spPr>
      </p:sp>
      <p:sp>
        <p:nvSpPr>
          <p:cNvPr id="9" name="Text 6"/>
          <p:cNvSpPr txBox="1"/>
          <p:nvPr/>
        </p:nvSpPr>
        <p:spPr>
          <a:xfrm>
            <a:off x="960120" y="2331720"/>
            <a:ext cx="640080" cy="640080"/>
          </a:xfrm>
          <a:prstGeom prst="rect">
            <a:avLst/>
          </a:prstGeom>
          <a:noFill/>
          <a:ln/>
        </p:spPr>
        <p:txBody>
          <a:bodyPr wrap="square" lIns="0" tIns="0" rIns="0" bIns="0" rtlCol="0" anchor="ctr"/>
          <a:lstStyle/>
          <a:p>
            <a:pPr algn="ctr" indent="0" marL="0">
              <a:buNone/>
            </a:pPr>
            <a:r>
              <a:rPr lang="en-US" sz="2400" b="1" dirty="0">
                <a:solidFill>
                  <a:srgbClr val="F9F6EC"/>
                </a:solidFill>
                <a:latin typeface="Calibri" pitchFamily="34" charset="0"/>
                <a:ea typeface="Calibri" pitchFamily="34" charset="-122"/>
                <a:cs typeface="Calibri" pitchFamily="34" charset="-120"/>
              </a:rPr>
              <a:t>1</a:t>
            </a:r>
            <a:endParaRPr lang="en-US" sz="2400" dirty="0"/>
          </a:p>
        </p:txBody>
      </p:sp>
      <p:sp>
        <p:nvSpPr>
          <p:cNvPr id="10" name="Text 7"/>
          <p:cNvSpPr txBox="1"/>
          <p:nvPr/>
        </p:nvSpPr>
        <p:spPr>
          <a:xfrm>
            <a:off x="960120" y="3200400"/>
            <a:ext cx="29260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Know the order</a:t>
            </a:r>
            <a:endParaRPr lang="en-US" sz="2400" dirty="0"/>
          </a:p>
        </p:txBody>
      </p:sp>
      <p:sp>
        <p:nvSpPr>
          <p:cNvPr id="11" name="Text 8"/>
          <p:cNvSpPr txBox="1"/>
          <p:nvPr/>
        </p:nvSpPr>
        <p:spPr>
          <a:xfrm>
            <a:off x="960120" y="3749040"/>
            <a:ext cx="2926080" cy="1645920"/>
          </a:xfrm>
          <a:prstGeom prst="rect">
            <a:avLst/>
          </a:prstGeom>
          <a:noFill/>
          <a:ln/>
        </p:spPr>
        <p:txBody>
          <a:bodyPr wrap="square" lIns="0" tIns="0" rIns="0" bIns="0" rtlCol="0" anchor="t"/>
          <a:lstStyle/>
          <a:p>
            <a:pPr indent="0" marL="0">
              <a:buNone/>
            </a:pPr>
            <a:r>
              <a:rPr lang="en-US" sz="1800" dirty="0">
                <a:solidFill>
                  <a:srgbClr val="132633"/>
                </a:solidFill>
                <a:latin typeface="Calibri" pitchFamily="34" charset="0"/>
                <a:ea typeface="Calibri" pitchFamily="34" charset="-122"/>
                <a:cs typeface="Calibri" pitchFamily="34" charset="-120"/>
              </a:rPr>
              <a:t>Funeral costs and debts come first, then a bequest of up to one third to non-heirs, then the shares.</a:t>
            </a:r>
            <a:endParaRPr lang="en-US" sz="1800" dirty="0"/>
          </a:p>
        </p:txBody>
      </p:sp>
      <p:sp>
        <p:nvSpPr>
          <p:cNvPr id="12" name="Shape 9"/>
          <p:cNvSpPr/>
          <p:nvPr/>
        </p:nvSpPr>
        <p:spPr>
          <a:xfrm>
            <a:off x="4343400" y="2011680"/>
            <a:ext cx="3520440" cy="3566160"/>
          </a:xfrm>
          <a:prstGeom prst="roundRect">
            <a:avLst>
              <a:gd name="adj" fmla="val 3117"/>
            </a:avLst>
          </a:prstGeom>
          <a:solidFill>
            <a:srgbClr val="FDFBF6"/>
          </a:solidFill>
          <a:ln w="12700">
            <a:solidFill>
              <a:srgbClr val="E2DDCC"/>
            </a:solidFill>
            <a:prstDash val="solid"/>
          </a:ln>
        </p:spPr>
      </p:sp>
      <p:sp>
        <p:nvSpPr>
          <p:cNvPr id="13" name="Shape 10"/>
          <p:cNvSpPr/>
          <p:nvPr/>
        </p:nvSpPr>
        <p:spPr>
          <a:xfrm>
            <a:off x="4663440" y="2331720"/>
            <a:ext cx="640080" cy="640080"/>
          </a:xfrm>
          <a:prstGeom prst="ellipse">
            <a:avLst/>
          </a:prstGeom>
          <a:solidFill>
            <a:srgbClr val="25593E"/>
          </a:solidFill>
          <a:ln w="12700">
            <a:solidFill>
              <a:srgbClr val="25593E"/>
            </a:solidFill>
            <a:prstDash val="solid"/>
          </a:ln>
        </p:spPr>
      </p:sp>
      <p:sp>
        <p:nvSpPr>
          <p:cNvPr id="14" name="Text 11"/>
          <p:cNvSpPr txBox="1"/>
          <p:nvPr/>
        </p:nvSpPr>
        <p:spPr>
          <a:xfrm>
            <a:off x="4663440" y="2331720"/>
            <a:ext cx="640080" cy="640080"/>
          </a:xfrm>
          <a:prstGeom prst="rect">
            <a:avLst/>
          </a:prstGeom>
          <a:noFill/>
          <a:ln/>
        </p:spPr>
        <p:txBody>
          <a:bodyPr wrap="square" lIns="0" tIns="0" rIns="0" bIns="0" rtlCol="0" anchor="ctr"/>
          <a:lstStyle/>
          <a:p>
            <a:pPr algn="ctr" indent="0" marL="0">
              <a:buNone/>
            </a:pPr>
            <a:r>
              <a:rPr lang="en-US" sz="2400" b="1" dirty="0">
                <a:solidFill>
                  <a:srgbClr val="F9F6EC"/>
                </a:solidFill>
                <a:latin typeface="Calibri" pitchFamily="34" charset="0"/>
                <a:ea typeface="Calibri" pitchFamily="34" charset="-122"/>
                <a:cs typeface="Calibri" pitchFamily="34" charset="-120"/>
              </a:rPr>
              <a:t>2</a:t>
            </a:r>
            <a:endParaRPr lang="en-US" sz="2400" dirty="0"/>
          </a:p>
        </p:txBody>
      </p:sp>
      <p:sp>
        <p:nvSpPr>
          <p:cNvPr id="15" name="Text 12"/>
          <p:cNvSpPr txBox="1"/>
          <p:nvPr/>
        </p:nvSpPr>
        <p:spPr>
          <a:xfrm>
            <a:off x="4663440" y="3200400"/>
            <a:ext cx="29260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Know the shares</a:t>
            </a:r>
            <a:endParaRPr lang="en-US" sz="2400" dirty="0"/>
          </a:p>
        </p:txBody>
      </p:sp>
      <p:sp>
        <p:nvSpPr>
          <p:cNvPr id="16" name="Text 13"/>
          <p:cNvSpPr txBox="1"/>
          <p:nvPr/>
        </p:nvSpPr>
        <p:spPr>
          <a:xfrm>
            <a:off x="4663440" y="3749040"/>
            <a:ext cx="2926080" cy="1645920"/>
          </a:xfrm>
          <a:prstGeom prst="rect">
            <a:avLst/>
          </a:prstGeom>
          <a:noFill/>
          <a:ln/>
        </p:spPr>
        <p:txBody>
          <a:bodyPr wrap="square" lIns="0" tIns="0" rIns="0" bIns="0" rtlCol="0" anchor="t"/>
          <a:lstStyle/>
          <a:p>
            <a:pPr indent="0" marL="0">
              <a:buNone/>
            </a:pPr>
            <a:r>
              <a:rPr lang="en-US" sz="1800" dirty="0">
                <a:solidFill>
                  <a:srgbClr val="132633"/>
                </a:solidFill>
                <a:latin typeface="Calibri" pitchFamily="34" charset="0"/>
                <a:ea typeface="Calibri" pitchFamily="34" charset="-122"/>
                <a:cs typeface="Calibri" pitchFamily="34" charset="-120"/>
              </a:rPr>
              <a:t>Each heir's share depends on who survives. Raashid shows every share, with sources.</a:t>
            </a:r>
            <a:endParaRPr lang="en-US" sz="1800" dirty="0"/>
          </a:p>
        </p:txBody>
      </p:sp>
      <p:sp>
        <p:nvSpPr>
          <p:cNvPr id="17" name="Shape 14"/>
          <p:cNvSpPr/>
          <p:nvPr/>
        </p:nvSpPr>
        <p:spPr>
          <a:xfrm>
            <a:off x="8046720" y="2011680"/>
            <a:ext cx="3520440" cy="3566160"/>
          </a:xfrm>
          <a:prstGeom prst="roundRect">
            <a:avLst>
              <a:gd name="adj" fmla="val 3117"/>
            </a:avLst>
          </a:prstGeom>
          <a:solidFill>
            <a:srgbClr val="FDFBF6"/>
          </a:solidFill>
          <a:ln w="12700">
            <a:solidFill>
              <a:srgbClr val="E2DDCC"/>
            </a:solidFill>
            <a:prstDash val="solid"/>
          </a:ln>
        </p:spPr>
      </p:sp>
      <p:sp>
        <p:nvSpPr>
          <p:cNvPr id="18" name="Shape 15"/>
          <p:cNvSpPr/>
          <p:nvPr/>
        </p:nvSpPr>
        <p:spPr>
          <a:xfrm>
            <a:off x="8366760" y="2331720"/>
            <a:ext cx="640080" cy="640080"/>
          </a:xfrm>
          <a:prstGeom prst="ellipse">
            <a:avLst/>
          </a:prstGeom>
          <a:solidFill>
            <a:srgbClr val="25593E"/>
          </a:solidFill>
          <a:ln w="12700">
            <a:solidFill>
              <a:srgbClr val="25593E"/>
            </a:solidFill>
            <a:prstDash val="solid"/>
          </a:ln>
        </p:spPr>
      </p:sp>
      <p:sp>
        <p:nvSpPr>
          <p:cNvPr id="19" name="Text 16"/>
          <p:cNvSpPr txBox="1"/>
          <p:nvPr/>
        </p:nvSpPr>
        <p:spPr>
          <a:xfrm>
            <a:off x="8366760" y="2331720"/>
            <a:ext cx="640080" cy="640080"/>
          </a:xfrm>
          <a:prstGeom prst="rect">
            <a:avLst/>
          </a:prstGeom>
          <a:noFill/>
          <a:ln/>
        </p:spPr>
        <p:txBody>
          <a:bodyPr wrap="square" lIns="0" tIns="0" rIns="0" bIns="0" rtlCol="0" anchor="ctr"/>
          <a:lstStyle/>
          <a:p>
            <a:pPr algn="ctr" indent="0" marL="0">
              <a:buNone/>
            </a:pPr>
            <a:r>
              <a:rPr lang="en-US" sz="2400" b="1" dirty="0">
                <a:solidFill>
                  <a:srgbClr val="F9F6EC"/>
                </a:solidFill>
                <a:latin typeface="Calibri" pitchFamily="34" charset="0"/>
                <a:ea typeface="Calibri" pitchFamily="34" charset="-122"/>
                <a:cs typeface="Calibri" pitchFamily="34" charset="-120"/>
              </a:rPr>
              <a:t>3</a:t>
            </a:r>
            <a:endParaRPr lang="en-US" sz="2400" dirty="0"/>
          </a:p>
        </p:txBody>
      </p:sp>
      <p:sp>
        <p:nvSpPr>
          <p:cNvPr id="20" name="Text 17"/>
          <p:cNvSpPr txBox="1"/>
          <p:nvPr/>
        </p:nvSpPr>
        <p:spPr>
          <a:xfrm>
            <a:off x="8366760" y="3200400"/>
            <a:ext cx="292608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Tell your family</a:t>
            </a:r>
            <a:endParaRPr lang="en-US" sz="2400" dirty="0"/>
          </a:p>
        </p:txBody>
      </p:sp>
      <p:sp>
        <p:nvSpPr>
          <p:cNvPr id="21" name="Text 18"/>
          <p:cNvSpPr txBox="1"/>
          <p:nvPr/>
        </p:nvSpPr>
        <p:spPr>
          <a:xfrm>
            <a:off x="8366760" y="3749040"/>
            <a:ext cx="2926080" cy="1645920"/>
          </a:xfrm>
          <a:prstGeom prst="rect">
            <a:avLst/>
          </a:prstGeom>
          <a:noFill/>
          <a:ln/>
        </p:spPr>
        <p:txBody>
          <a:bodyPr wrap="square" lIns="0" tIns="0" rIns="0" bIns="0" rtlCol="0" anchor="t"/>
          <a:lstStyle/>
          <a:p>
            <a:pPr indent="0" marL="0">
              <a:buNone/>
            </a:pPr>
            <a:r>
              <a:rPr lang="en-US" sz="1800" dirty="0">
                <a:solidFill>
                  <a:srgbClr val="132633"/>
                </a:solidFill>
                <a:latin typeface="Calibri" pitchFamily="34" charset="0"/>
                <a:ea typeface="Calibri" pitchFamily="34" charset="-122"/>
                <a:cs typeface="Calibri" pitchFamily="34" charset="-120"/>
              </a:rPr>
              <a:t>Say where documents are kept, and update after a marriage, birth, death, or divorce.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4</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THE TOOL</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What Raashid is</a:t>
            </a:r>
            <a:endParaRPr lang="en-US" sz="3800" dirty="0"/>
          </a:p>
        </p:txBody>
      </p:sp>
      <p:sp>
        <p:nvSpPr>
          <p:cNvPr id="7" name="Shape 4"/>
          <p:cNvSpPr/>
          <p:nvPr/>
        </p:nvSpPr>
        <p:spPr>
          <a:xfrm>
            <a:off x="640080" y="1920240"/>
            <a:ext cx="3520440" cy="1920240"/>
          </a:xfrm>
          <a:prstGeom prst="roundRect">
            <a:avLst>
              <a:gd name="adj" fmla="val 5714"/>
            </a:avLst>
          </a:prstGeom>
          <a:solidFill>
            <a:srgbClr val="FDFBF6"/>
          </a:solidFill>
          <a:ln w="12700">
            <a:solidFill>
              <a:srgbClr val="E2DDCC"/>
            </a:solidFill>
            <a:prstDash val="solid"/>
          </a:ln>
        </p:spPr>
      </p:sp>
      <p:sp>
        <p:nvSpPr>
          <p:cNvPr id="8" name="Text 5"/>
          <p:cNvSpPr txBox="1"/>
          <p:nvPr/>
        </p:nvSpPr>
        <p:spPr>
          <a:xfrm>
            <a:off x="914400" y="214884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Free to use</a:t>
            </a:r>
            <a:endParaRPr lang="en-US" sz="2200" dirty="0"/>
          </a:p>
        </p:txBody>
      </p:sp>
      <p:sp>
        <p:nvSpPr>
          <p:cNvPr id="9" name="Text 6"/>
          <p:cNvSpPr txBox="1"/>
          <p:nvPr/>
        </p:nvSpPr>
        <p:spPr>
          <a:xfrm>
            <a:off x="914400" y="269748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No account needed.</a:t>
            </a:r>
            <a:endParaRPr lang="en-US" sz="1600" dirty="0"/>
          </a:p>
        </p:txBody>
      </p:sp>
      <p:sp>
        <p:nvSpPr>
          <p:cNvPr id="10" name="Shape 7"/>
          <p:cNvSpPr/>
          <p:nvPr/>
        </p:nvSpPr>
        <p:spPr>
          <a:xfrm>
            <a:off x="4343400" y="1920240"/>
            <a:ext cx="3520440" cy="1920240"/>
          </a:xfrm>
          <a:prstGeom prst="roundRect">
            <a:avLst>
              <a:gd name="adj" fmla="val 5714"/>
            </a:avLst>
          </a:prstGeom>
          <a:solidFill>
            <a:srgbClr val="FDFBF6"/>
          </a:solidFill>
          <a:ln w="12700">
            <a:solidFill>
              <a:srgbClr val="E2DDCC"/>
            </a:solidFill>
            <a:prstDash val="solid"/>
          </a:ln>
        </p:spPr>
      </p:sp>
      <p:sp>
        <p:nvSpPr>
          <p:cNvPr id="11" name="Text 8"/>
          <p:cNvSpPr txBox="1"/>
          <p:nvPr/>
        </p:nvSpPr>
        <p:spPr>
          <a:xfrm>
            <a:off x="4617720" y="214884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Private</a:t>
            </a:r>
            <a:endParaRPr lang="en-US" sz="2200" dirty="0"/>
          </a:p>
        </p:txBody>
      </p:sp>
      <p:sp>
        <p:nvSpPr>
          <p:cNvPr id="12" name="Text 9"/>
          <p:cNvSpPr txBox="1"/>
          <p:nvPr/>
        </p:nvSpPr>
        <p:spPr>
          <a:xfrm>
            <a:off x="4617720" y="269748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Runs on your device. Nothing is saved or sent unless you choose to.</a:t>
            </a:r>
            <a:endParaRPr lang="en-US" sz="1600" dirty="0"/>
          </a:p>
        </p:txBody>
      </p:sp>
      <p:sp>
        <p:nvSpPr>
          <p:cNvPr id="13" name="Shape 10"/>
          <p:cNvSpPr/>
          <p:nvPr/>
        </p:nvSpPr>
        <p:spPr>
          <a:xfrm>
            <a:off x="8046720" y="1920240"/>
            <a:ext cx="3520440" cy="1920240"/>
          </a:xfrm>
          <a:prstGeom prst="roundRect">
            <a:avLst>
              <a:gd name="adj" fmla="val 5714"/>
            </a:avLst>
          </a:prstGeom>
          <a:solidFill>
            <a:srgbClr val="FDFBF6"/>
          </a:solidFill>
          <a:ln w="12700">
            <a:solidFill>
              <a:srgbClr val="E2DDCC"/>
            </a:solidFill>
            <a:prstDash val="solid"/>
          </a:ln>
        </p:spPr>
      </p:sp>
      <p:sp>
        <p:nvSpPr>
          <p:cNvPr id="14" name="Text 11"/>
          <p:cNvSpPr txBox="1"/>
          <p:nvPr/>
        </p:nvSpPr>
        <p:spPr>
          <a:xfrm>
            <a:off x="8321040" y="214884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About five minutes</a:t>
            </a:r>
            <a:endParaRPr lang="en-US" sz="2200" dirty="0"/>
          </a:p>
        </p:txBody>
      </p:sp>
      <p:sp>
        <p:nvSpPr>
          <p:cNvPr id="15" name="Text 12"/>
          <p:cNvSpPr txBox="1"/>
          <p:nvPr/>
        </p:nvSpPr>
        <p:spPr>
          <a:xfrm>
            <a:off x="8321040" y="269748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Ten short steps from family to result.</a:t>
            </a:r>
            <a:endParaRPr lang="en-US" sz="1600" dirty="0"/>
          </a:p>
        </p:txBody>
      </p:sp>
      <p:sp>
        <p:nvSpPr>
          <p:cNvPr id="16" name="Shape 13"/>
          <p:cNvSpPr/>
          <p:nvPr/>
        </p:nvSpPr>
        <p:spPr>
          <a:xfrm>
            <a:off x="640080" y="4069080"/>
            <a:ext cx="3520440" cy="1920240"/>
          </a:xfrm>
          <a:prstGeom prst="roundRect">
            <a:avLst>
              <a:gd name="adj" fmla="val 5714"/>
            </a:avLst>
          </a:prstGeom>
          <a:solidFill>
            <a:srgbClr val="FDFBF6"/>
          </a:solidFill>
          <a:ln w="12700">
            <a:solidFill>
              <a:srgbClr val="E2DDCC"/>
            </a:solidFill>
            <a:prstDash val="solid"/>
          </a:ln>
        </p:spPr>
      </p:sp>
      <p:sp>
        <p:nvSpPr>
          <p:cNvPr id="17" name="Text 14"/>
          <p:cNvSpPr txBox="1"/>
          <p:nvPr/>
        </p:nvSpPr>
        <p:spPr>
          <a:xfrm>
            <a:off x="914400" y="429768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Four Sunni schools</a:t>
            </a:r>
            <a:endParaRPr lang="en-US" sz="2200" dirty="0"/>
          </a:p>
        </p:txBody>
      </p:sp>
      <p:sp>
        <p:nvSpPr>
          <p:cNvPr id="18" name="Text 15"/>
          <p:cNvSpPr txBox="1"/>
          <p:nvPr/>
        </p:nvSpPr>
        <p:spPr>
          <a:xfrm>
            <a:off x="914400" y="484632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Hanafi, Maliki, Shafi'i, and Hanbali, with differences shown.</a:t>
            </a:r>
            <a:endParaRPr lang="en-US" sz="1600" dirty="0"/>
          </a:p>
        </p:txBody>
      </p:sp>
      <p:sp>
        <p:nvSpPr>
          <p:cNvPr id="19" name="Shape 16"/>
          <p:cNvSpPr/>
          <p:nvPr/>
        </p:nvSpPr>
        <p:spPr>
          <a:xfrm>
            <a:off x="4343400" y="4069080"/>
            <a:ext cx="3520440" cy="1920240"/>
          </a:xfrm>
          <a:prstGeom prst="roundRect">
            <a:avLst>
              <a:gd name="adj" fmla="val 5714"/>
            </a:avLst>
          </a:prstGeom>
          <a:solidFill>
            <a:srgbClr val="FDFBF6"/>
          </a:solidFill>
          <a:ln w="12700">
            <a:solidFill>
              <a:srgbClr val="E2DDCC"/>
            </a:solidFill>
            <a:prstDash val="solid"/>
          </a:ln>
        </p:spPr>
      </p:sp>
      <p:sp>
        <p:nvSpPr>
          <p:cNvPr id="20" name="Text 17"/>
          <p:cNvSpPr txBox="1"/>
          <p:nvPr/>
        </p:nvSpPr>
        <p:spPr>
          <a:xfrm>
            <a:off x="4617720" y="429768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45 countries</a:t>
            </a:r>
            <a:endParaRPr lang="en-US" sz="2200" dirty="0"/>
          </a:p>
        </p:txBody>
      </p:sp>
      <p:sp>
        <p:nvSpPr>
          <p:cNvPr id="21" name="Text 18"/>
          <p:cNvSpPr txBox="1"/>
          <p:nvPr/>
        </p:nvSpPr>
        <p:spPr>
          <a:xfrm>
            <a:off x="4617720" y="484632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Local-law notes. English and Arabic.</a:t>
            </a:r>
            <a:endParaRPr lang="en-US" sz="1600" dirty="0"/>
          </a:p>
        </p:txBody>
      </p:sp>
      <p:sp>
        <p:nvSpPr>
          <p:cNvPr id="22" name="Shape 19"/>
          <p:cNvSpPr/>
          <p:nvPr/>
        </p:nvSpPr>
        <p:spPr>
          <a:xfrm>
            <a:off x="8046720" y="4069080"/>
            <a:ext cx="3520440" cy="1920240"/>
          </a:xfrm>
          <a:prstGeom prst="roundRect">
            <a:avLst>
              <a:gd name="adj" fmla="val 5714"/>
            </a:avLst>
          </a:prstGeom>
          <a:solidFill>
            <a:srgbClr val="FDFBF6"/>
          </a:solidFill>
          <a:ln w="12700">
            <a:solidFill>
              <a:srgbClr val="E2DDCC"/>
            </a:solidFill>
            <a:prstDash val="solid"/>
          </a:ln>
        </p:spPr>
      </p:sp>
      <p:sp>
        <p:nvSpPr>
          <p:cNvPr id="23" name="Text 20"/>
          <p:cNvSpPr txBox="1"/>
          <p:nvPr/>
        </p:nvSpPr>
        <p:spPr>
          <a:xfrm>
            <a:off x="8321040" y="4297680"/>
            <a:ext cx="30175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Sources linked</a:t>
            </a:r>
            <a:endParaRPr lang="en-US" sz="2200" dirty="0"/>
          </a:p>
        </p:txBody>
      </p:sp>
      <p:sp>
        <p:nvSpPr>
          <p:cNvPr id="24" name="Text 21"/>
          <p:cNvSpPr txBox="1"/>
          <p:nvPr/>
        </p:nvSpPr>
        <p:spPr>
          <a:xfrm>
            <a:off x="8321040" y="4846320"/>
            <a:ext cx="301752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So a result can be checked, not just trusted.</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5</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LIVE DEMO</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Try it with a made-up family</a:t>
            </a:r>
            <a:endParaRPr lang="en-US" sz="3800" dirty="0"/>
          </a:p>
        </p:txBody>
      </p:sp>
      <p:sp>
        <p:nvSpPr>
          <p:cNvPr id="7" name="Shape 4"/>
          <p:cNvSpPr/>
          <p:nvPr/>
        </p:nvSpPr>
        <p:spPr>
          <a:xfrm>
            <a:off x="640080" y="1920240"/>
            <a:ext cx="10881360" cy="777240"/>
          </a:xfrm>
          <a:prstGeom prst="roundRect">
            <a:avLst>
              <a:gd name="adj" fmla="val 14118"/>
            </a:avLst>
          </a:prstGeom>
          <a:solidFill>
            <a:srgbClr val="FDFBF6"/>
          </a:solidFill>
          <a:ln w="12700">
            <a:solidFill>
              <a:srgbClr val="E2DDCC"/>
            </a:solidFill>
            <a:prstDash val="solid"/>
          </a:ln>
        </p:spPr>
      </p:sp>
      <p:sp>
        <p:nvSpPr>
          <p:cNvPr id="8" name="Shape 5"/>
          <p:cNvSpPr/>
          <p:nvPr/>
        </p:nvSpPr>
        <p:spPr>
          <a:xfrm>
            <a:off x="914400" y="2039112"/>
            <a:ext cx="548640" cy="548640"/>
          </a:xfrm>
          <a:prstGeom prst="ellipse">
            <a:avLst/>
          </a:prstGeom>
          <a:solidFill>
            <a:srgbClr val="25593E"/>
          </a:solidFill>
          <a:ln w="12700">
            <a:solidFill>
              <a:srgbClr val="25593E"/>
            </a:solidFill>
            <a:prstDash val="solid"/>
          </a:ln>
        </p:spPr>
      </p:sp>
      <p:sp>
        <p:nvSpPr>
          <p:cNvPr id="9" name="Text 6"/>
          <p:cNvSpPr txBox="1"/>
          <p:nvPr/>
        </p:nvSpPr>
        <p:spPr>
          <a:xfrm>
            <a:off x="914400" y="2039112"/>
            <a:ext cx="548640" cy="548640"/>
          </a:xfrm>
          <a:prstGeom prst="rect">
            <a:avLst/>
          </a:prstGeom>
          <a:noFill/>
          <a:ln/>
        </p:spPr>
        <p:txBody>
          <a:bodyPr wrap="square" lIns="0" tIns="0" rIns="0" bIns="0" rtlCol="0" anchor="ctr"/>
          <a:lstStyle/>
          <a:p>
            <a:pPr algn="ctr" indent="0" marL="0">
              <a:buNone/>
            </a:pPr>
            <a:r>
              <a:rPr lang="en-US" sz="2000" b="1" dirty="0">
                <a:solidFill>
                  <a:srgbClr val="F9F6EC"/>
                </a:solidFill>
                <a:latin typeface="Calibri" pitchFamily="34" charset="0"/>
                <a:ea typeface="Calibri" pitchFamily="34" charset="-122"/>
                <a:cs typeface="Calibri" pitchFamily="34" charset="-120"/>
              </a:rPr>
              <a:t>1</a:t>
            </a:r>
            <a:endParaRPr lang="en-US" sz="2000" dirty="0"/>
          </a:p>
        </p:txBody>
      </p:sp>
      <p:sp>
        <p:nvSpPr>
          <p:cNvPr id="10" name="Text 7"/>
          <p:cNvSpPr txBox="1"/>
          <p:nvPr/>
        </p:nvSpPr>
        <p:spPr>
          <a:xfrm>
            <a:off x="1737360" y="1920240"/>
            <a:ext cx="9509760" cy="777240"/>
          </a:xfrm>
          <a:prstGeom prst="rect">
            <a:avLst/>
          </a:prstGeom>
          <a:noFill/>
          <a:ln/>
        </p:spPr>
        <p:txBody>
          <a:bodyPr wrap="square" lIns="0" tIns="0" rIns="0" bIns="0" rtlCol="0" anchor="ctr"/>
          <a:lstStyle/>
          <a:p>
            <a:pPr indent="0" marL="0">
              <a:buNone/>
            </a:pPr>
            <a:r>
              <a:rPr lang="en-US" sz="2400" b="1" dirty="0">
                <a:solidFill>
                  <a:srgbClr val="132633"/>
                </a:solidFill>
                <a:latin typeface="Calibri" pitchFamily="34" charset="0"/>
                <a:ea typeface="Calibri" pitchFamily="34" charset="-122"/>
                <a:cs typeface="Calibri" pitchFamily="34" charset="-120"/>
              </a:rPr>
              <a:t>Open raashid.com</a:t>
            </a:r>
            <a:endParaRPr lang="en-US" sz="2400" dirty="0"/>
          </a:p>
        </p:txBody>
      </p:sp>
      <p:sp>
        <p:nvSpPr>
          <p:cNvPr id="11" name="Shape 8"/>
          <p:cNvSpPr/>
          <p:nvPr/>
        </p:nvSpPr>
        <p:spPr>
          <a:xfrm>
            <a:off x="640080" y="2834640"/>
            <a:ext cx="10881360" cy="777240"/>
          </a:xfrm>
          <a:prstGeom prst="roundRect">
            <a:avLst>
              <a:gd name="adj" fmla="val 14118"/>
            </a:avLst>
          </a:prstGeom>
          <a:solidFill>
            <a:srgbClr val="FDFBF6"/>
          </a:solidFill>
          <a:ln w="12700">
            <a:solidFill>
              <a:srgbClr val="E2DDCC"/>
            </a:solidFill>
            <a:prstDash val="solid"/>
          </a:ln>
        </p:spPr>
      </p:sp>
      <p:sp>
        <p:nvSpPr>
          <p:cNvPr id="12" name="Shape 9"/>
          <p:cNvSpPr/>
          <p:nvPr/>
        </p:nvSpPr>
        <p:spPr>
          <a:xfrm>
            <a:off x="914400" y="2953512"/>
            <a:ext cx="548640" cy="548640"/>
          </a:xfrm>
          <a:prstGeom prst="ellipse">
            <a:avLst/>
          </a:prstGeom>
          <a:solidFill>
            <a:srgbClr val="25593E"/>
          </a:solidFill>
          <a:ln w="12700">
            <a:solidFill>
              <a:srgbClr val="25593E"/>
            </a:solidFill>
            <a:prstDash val="solid"/>
          </a:ln>
        </p:spPr>
      </p:sp>
      <p:sp>
        <p:nvSpPr>
          <p:cNvPr id="13" name="Text 10"/>
          <p:cNvSpPr txBox="1"/>
          <p:nvPr/>
        </p:nvSpPr>
        <p:spPr>
          <a:xfrm>
            <a:off x="914400" y="2953512"/>
            <a:ext cx="548640" cy="548640"/>
          </a:xfrm>
          <a:prstGeom prst="rect">
            <a:avLst/>
          </a:prstGeom>
          <a:noFill/>
          <a:ln/>
        </p:spPr>
        <p:txBody>
          <a:bodyPr wrap="square" lIns="0" tIns="0" rIns="0" bIns="0" rtlCol="0" anchor="ctr"/>
          <a:lstStyle/>
          <a:p>
            <a:pPr algn="ctr" indent="0" marL="0">
              <a:buNone/>
            </a:pPr>
            <a:r>
              <a:rPr lang="en-US" sz="2000" b="1" dirty="0">
                <a:solidFill>
                  <a:srgbClr val="F9F6EC"/>
                </a:solidFill>
                <a:latin typeface="Calibri" pitchFamily="34" charset="0"/>
                <a:ea typeface="Calibri" pitchFamily="34" charset="-122"/>
                <a:cs typeface="Calibri" pitchFamily="34" charset="-120"/>
              </a:rPr>
              <a:t>2</a:t>
            </a:r>
            <a:endParaRPr lang="en-US" sz="2000" dirty="0"/>
          </a:p>
        </p:txBody>
      </p:sp>
      <p:sp>
        <p:nvSpPr>
          <p:cNvPr id="14" name="Text 11"/>
          <p:cNvSpPr txBox="1"/>
          <p:nvPr/>
        </p:nvSpPr>
        <p:spPr>
          <a:xfrm>
            <a:off x="1737360" y="2834640"/>
            <a:ext cx="9509760" cy="777240"/>
          </a:xfrm>
          <a:prstGeom prst="rect">
            <a:avLst/>
          </a:prstGeom>
          <a:noFill/>
          <a:ln/>
        </p:spPr>
        <p:txBody>
          <a:bodyPr wrap="square" lIns="0" tIns="0" rIns="0" bIns="0" rtlCol="0" anchor="ctr"/>
          <a:lstStyle/>
          <a:p>
            <a:pPr indent="0" marL="0">
              <a:buNone/>
            </a:pPr>
            <a:r>
              <a:rPr lang="en-US" sz="2400" b="1" dirty="0">
                <a:solidFill>
                  <a:srgbClr val="132633"/>
                </a:solidFill>
                <a:latin typeface="Calibri" pitchFamily="34" charset="0"/>
                <a:ea typeface="Calibri" pitchFamily="34" charset="-122"/>
                <a:cs typeface="Calibri" pitchFamily="34" charset="-120"/>
              </a:rPr>
              <a:t>Choose "Plan my estate"</a:t>
            </a:r>
            <a:endParaRPr lang="en-US" sz="2400" dirty="0"/>
          </a:p>
        </p:txBody>
      </p:sp>
      <p:sp>
        <p:nvSpPr>
          <p:cNvPr id="15" name="Shape 12"/>
          <p:cNvSpPr/>
          <p:nvPr/>
        </p:nvSpPr>
        <p:spPr>
          <a:xfrm>
            <a:off x="640080" y="3749040"/>
            <a:ext cx="10881360" cy="777240"/>
          </a:xfrm>
          <a:prstGeom prst="roundRect">
            <a:avLst>
              <a:gd name="adj" fmla="val 14118"/>
            </a:avLst>
          </a:prstGeom>
          <a:solidFill>
            <a:srgbClr val="FDFBF6"/>
          </a:solidFill>
          <a:ln w="12700">
            <a:solidFill>
              <a:srgbClr val="E2DDCC"/>
            </a:solidFill>
            <a:prstDash val="solid"/>
          </a:ln>
        </p:spPr>
      </p:sp>
      <p:sp>
        <p:nvSpPr>
          <p:cNvPr id="16" name="Shape 13"/>
          <p:cNvSpPr/>
          <p:nvPr/>
        </p:nvSpPr>
        <p:spPr>
          <a:xfrm>
            <a:off x="914400" y="3867912"/>
            <a:ext cx="548640" cy="548640"/>
          </a:xfrm>
          <a:prstGeom prst="ellipse">
            <a:avLst/>
          </a:prstGeom>
          <a:solidFill>
            <a:srgbClr val="25593E"/>
          </a:solidFill>
          <a:ln w="12700">
            <a:solidFill>
              <a:srgbClr val="25593E"/>
            </a:solidFill>
            <a:prstDash val="solid"/>
          </a:ln>
        </p:spPr>
      </p:sp>
      <p:sp>
        <p:nvSpPr>
          <p:cNvPr id="17" name="Text 14"/>
          <p:cNvSpPr txBox="1"/>
          <p:nvPr/>
        </p:nvSpPr>
        <p:spPr>
          <a:xfrm>
            <a:off x="914400" y="3867912"/>
            <a:ext cx="548640" cy="548640"/>
          </a:xfrm>
          <a:prstGeom prst="rect">
            <a:avLst/>
          </a:prstGeom>
          <a:noFill/>
          <a:ln/>
        </p:spPr>
        <p:txBody>
          <a:bodyPr wrap="square" lIns="0" tIns="0" rIns="0" bIns="0" rtlCol="0" anchor="ctr"/>
          <a:lstStyle/>
          <a:p>
            <a:pPr algn="ctr" indent="0" marL="0">
              <a:buNone/>
            </a:pPr>
            <a:r>
              <a:rPr lang="en-US" sz="2000" b="1" dirty="0">
                <a:solidFill>
                  <a:srgbClr val="F9F6EC"/>
                </a:solidFill>
                <a:latin typeface="Calibri" pitchFamily="34" charset="0"/>
                <a:ea typeface="Calibri" pitchFamily="34" charset="-122"/>
                <a:cs typeface="Calibri" pitchFamily="34" charset="-120"/>
              </a:rPr>
              <a:t>3</a:t>
            </a:r>
            <a:endParaRPr lang="en-US" sz="2000" dirty="0"/>
          </a:p>
        </p:txBody>
      </p:sp>
      <p:sp>
        <p:nvSpPr>
          <p:cNvPr id="18" name="Text 15"/>
          <p:cNvSpPr txBox="1"/>
          <p:nvPr/>
        </p:nvSpPr>
        <p:spPr>
          <a:xfrm>
            <a:off x="1737360" y="3749040"/>
            <a:ext cx="9509760" cy="777240"/>
          </a:xfrm>
          <a:prstGeom prst="rect">
            <a:avLst/>
          </a:prstGeom>
          <a:noFill/>
          <a:ln/>
        </p:spPr>
        <p:txBody>
          <a:bodyPr wrap="square" lIns="0" tIns="0" rIns="0" bIns="0" rtlCol="0" anchor="ctr"/>
          <a:lstStyle/>
          <a:p>
            <a:pPr indent="0" marL="0">
              <a:buNone/>
            </a:pPr>
            <a:r>
              <a:rPr lang="en-US" sz="2400" b="1" dirty="0">
                <a:solidFill>
                  <a:srgbClr val="132633"/>
                </a:solidFill>
                <a:latin typeface="Calibri" pitchFamily="34" charset="0"/>
                <a:ea typeface="Calibri" pitchFamily="34" charset="-122"/>
                <a:cs typeface="Calibri" pitchFamily="34" charset="-120"/>
              </a:rPr>
              <a:t>Enter the family: spouse, son, daughter</a:t>
            </a:r>
            <a:endParaRPr lang="en-US" sz="2400" dirty="0"/>
          </a:p>
        </p:txBody>
      </p:sp>
      <p:sp>
        <p:nvSpPr>
          <p:cNvPr id="19" name="Shape 16"/>
          <p:cNvSpPr/>
          <p:nvPr/>
        </p:nvSpPr>
        <p:spPr>
          <a:xfrm>
            <a:off x="640080" y="4663440"/>
            <a:ext cx="10881360" cy="777240"/>
          </a:xfrm>
          <a:prstGeom prst="roundRect">
            <a:avLst>
              <a:gd name="adj" fmla="val 14118"/>
            </a:avLst>
          </a:prstGeom>
          <a:solidFill>
            <a:srgbClr val="FDFBF6"/>
          </a:solidFill>
          <a:ln w="12700">
            <a:solidFill>
              <a:srgbClr val="E2DDCC"/>
            </a:solidFill>
            <a:prstDash val="solid"/>
          </a:ln>
        </p:spPr>
      </p:sp>
      <p:sp>
        <p:nvSpPr>
          <p:cNvPr id="20" name="Shape 17"/>
          <p:cNvSpPr/>
          <p:nvPr/>
        </p:nvSpPr>
        <p:spPr>
          <a:xfrm>
            <a:off x="914400" y="4782312"/>
            <a:ext cx="548640" cy="548640"/>
          </a:xfrm>
          <a:prstGeom prst="ellipse">
            <a:avLst/>
          </a:prstGeom>
          <a:solidFill>
            <a:srgbClr val="25593E"/>
          </a:solidFill>
          <a:ln w="12700">
            <a:solidFill>
              <a:srgbClr val="25593E"/>
            </a:solidFill>
            <a:prstDash val="solid"/>
          </a:ln>
        </p:spPr>
      </p:sp>
      <p:sp>
        <p:nvSpPr>
          <p:cNvPr id="21" name="Text 18"/>
          <p:cNvSpPr txBox="1"/>
          <p:nvPr/>
        </p:nvSpPr>
        <p:spPr>
          <a:xfrm>
            <a:off x="914400" y="4782312"/>
            <a:ext cx="548640" cy="548640"/>
          </a:xfrm>
          <a:prstGeom prst="rect">
            <a:avLst/>
          </a:prstGeom>
          <a:noFill/>
          <a:ln/>
        </p:spPr>
        <p:txBody>
          <a:bodyPr wrap="square" lIns="0" tIns="0" rIns="0" bIns="0" rtlCol="0" anchor="ctr"/>
          <a:lstStyle/>
          <a:p>
            <a:pPr algn="ctr" indent="0" marL="0">
              <a:buNone/>
            </a:pPr>
            <a:r>
              <a:rPr lang="en-US" sz="2000" b="1" dirty="0">
                <a:solidFill>
                  <a:srgbClr val="F9F6EC"/>
                </a:solidFill>
                <a:latin typeface="Calibri" pitchFamily="34" charset="0"/>
                <a:ea typeface="Calibri" pitchFamily="34" charset="-122"/>
                <a:cs typeface="Calibri" pitchFamily="34" charset="-120"/>
              </a:rPr>
              <a:t>4</a:t>
            </a:r>
            <a:endParaRPr lang="en-US" sz="2000" dirty="0"/>
          </a:p>
        </p:txBody>
      </p:sp>
      <p:sp>
        <p:nvSpPr>
          <p:cNvPr id="22" name="Text 19"/>
          <p:cNvSpPr txBox="1"/>
          <p:nvPr/>
        </p:nvSpPr>
        <p:spPr>
          <a:xfrm>
            <a:off x="1737360" y="4663440"/>
            <a:ext cx="9509760" cy="777240"/>
          </a:xfrm>
          <a:prstGeom prst="rect">
            <a:avLst/>
          </a:prstGeom>
          <a:noFill/>
          <a:ln/>
        </p:spPr>
        <p:txBody>
          <a:bodyPr wrap="square" lIns="0" tIns="0" rIns="0" bIns="0" rtlCol="0" anchor="ctr"/>
          <a:lstStyle/>
          <a:p>
            <a:pPr indent="0" marL="0">
              <a:buNone/>
            </a:pPr>
            <a:r>
              <a:rPr lang="en-US" sz="2400" b="1" dirty="0">
                <a:solidFill>
                  <a:srgbClr val="132633"/>
                </a:solidFill>
                <a:latin typeface="Calibri" pitchFamily="34" charset="0"/>
                <a:ea typeface="Calibri" pitchFamily="34" charset="-122"/>
                <a:cs typeface="Calibri" pitchFamily="34" charset="-120"/>
              </a:rPr>
              <a:t>Read each share and its sources</a:t>
            </a:r>
            <a:endParaRPr lang="en-US" sz="2400" dirty="0"/>
          </a:p>
        </p:txBody>
      </p:sp>
      <p:sp>
        <p:nvSpPr>
          <p:cNvPr id="23" name="Text 20"/>
          <p:cNvSpPr txBox="1"/>
          <p:nvPr/>
        </p:nvSpPr>
        <p:spPr>
          <a:xfrm>
            <a:off x="640080" y="5669280"/>
            <a:ext cx="10881360" cy="365760"/>
          </a:xfrm>
          <a:prstGeom prst="rect">
            <a:avLst/>
          </a:prstGeom>
          <a:noFill/>
          <a:ln/>
        </p:spPr>
        <p:txBody>
          <a:bodyPr wrap="square" lIns="0" tIns="0" rIns="0" bIns="0" rtlCol="0" anchor="ctr"/>
          <a:lstStyle/>
          <a:p>
            <a:pPr indent="0" marL="0">
              <a:buNone/>
            </a:pPr>
            <a:r>
              <a:rPr lang="en-US" sz="1600" dirty="0">
                <a:solidFill>
                  <a:srgbClr val="56626B"/>
                </a:solidFill>
                <a:latin typeface="Calibri" pitchFamily="34" charset="0"/>
                <a:ea typeface="Calibri" pitchFamily="34" charset="-122"/>
                <a:cs typeface="Calibri" pitchFamily="34" charset="-120"/>
              </a:rPr>
              <a:t>Use made-up details so no real family information is shared in the room.</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6</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WORKED EXAMPLE</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A wife dies, leaving her husband, a son, and a daughter</a:t>
            </a:r>
            <a:endParaRPr lang="en-US" sz="3800" dirty="0"/>
          </a:p>
        </p:txBody>
      </p:sp>
      <p:sp>
        <p:nvSpPr>
          <p:cNvPr id="7" name="Shape 4"/>
          <p:cNvSpPr/>
          <p:nvPr/>
        </p:nvSpPr>
        <p:spPr>
          <a:xfrm>
            <a:off x="640080" y="2286000"/>
            <a:ext cx="3520440" cy="2834640"/>
          </a:xfrm>
          <a:prstGeom prst="roundRect">
            <a:avLst>
              <a:gd name="adj" fmla="val 3871"/>
            </a:avLst>
          </a:prstGeom>
          <a:solidFill>
            <a:srgbClr val="FDFBF6"/>
          </a:solidFill>
          <a:ln w="12700">
            <a:solidFill>
              <a:srgbClr val="E2DDCC"/>
            </a:solidFill>
            <a:prstDash val="solid"/>
          </a:ln>
        </p:spPr>
      </p:sp>
      <p:sp>
        <p:nvSpPr>
          <p:cNvPr id="8" name="Text 5"/>
          <p:cNvSpPr txBox="1"/>
          <p:nvPr/>
        </p:nvSpPr>
        <p:spPr>
          <a:xfrm>
            <a:off x="914400" y="2514600"/>
            <a:ext cx="301752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Husband</a:t>
            </a:r>
            <a:endParaRPr lang="en-US" sz="2400" dirty="0"/>
          </a:p>
        </p:txBody>
      </p:sp>
      <p:sp>
        <p:nvSpPr>
          <p:cNvPr id="9" name="Text 6"/>
          <p:cNvSpPr txBox="1"/>
          <p:nvPr/>
        </p:nvSpPr>
        <p:spPr>
          <a:xfrm>
            <a:off x="914400" y="3063240"/>
            <a:ext cx="3017520" cy="1097280"/>
          </a:xfrm>
          <a:prstGeom prst="rect">
            <a:avLst/>
          </a:prstGeom>
          <a:noFill/>
          <a:ln/>
        </p:spPr>
        <p:txBody>
          <a:bodyPr wrap="square" lIns="0" tIns="0" rIns="0" bIns="0" rtlCol="0" anchor="ctr"/>
          <a:lstStyle/>
          <a:p>
            <a:pPr indent="0" marL="0">
              <a:buNone/>
            </a:pPr>
            <a:r>
              <a:rPr lang="en-US" sz="6600" b="1" dirty="0">
                <a:solidFill>
                  <a:srgbClr val="173B2A"/>
                </a:solidFill>
                <a:latin typeface="Cambria" pitchFamily="34" charset="0"/>
                <a:ea typeface="Cambria" pitchFamily="34" charset="-122"/>
                <a:cs typeface="Cambria" pitchFamily="34" charset="-120"/>
              </a:rPr>
              <a:t>1/4</a:t>
            </a:r>
            <a:endParaRPr lang="en-US" sz="6600" dirty="0"/>
          </a:p>
        </p:txBody>
      </p:sp>
      <p:sp>
        <p:nvSpPr>
          <p:cNvPr id="10" name="Text 7"/>
          <p:cNvSpPr txBox="1"/>
          <p:nvPr/>
        </p:nvSpPr>
        <p:spPr>
          <a:xfrm>
            <a:off x="914400" y="4343400"/>
            <a:ext cx="3017520" cy="457200"/>
          </a:xfrm>
          <a:prstGeom prst="rect">
            <a:avLst/>
          </a:prstGeom>
          <a:noFill/>
          <a:ln/>
        </p:spPr>
        <p:txBody>
          <a:bodyPr wrap="square" lIns="0" tIns="0" rIns="0" bIns="0" rtlCol="0" anchor="ctr"/>
          <a:lstStyle/>
          <a:p>
            <a:pPr indent="0" marL="0">
              <a:buNone/>
            </a:pPr>
            <a:r>
              <a:rPr lang="en-US" sz="2400" dirty="0">
                <a:solidFill>
                  <a:srgbClr val="132633"/>
                </a:solidFill>
                <a:latin typeface="Calibri" pitchFamily="34" charset="0"/>
                <a:ea typeface="Calibri" pitchFamily="34" charset="-122"/>
                <a:cs typeface="Calibri" pitchFamily="34" charset="-120"/>
              </a:rPr>
              <a:t>25%</a:t>
            </a:r>
            <a:endParaRPr lang="en-US" sz="2400" dirty="0"/>
          </a:p>
        </p:txBody>
      </p:sp>
      <p:sp>
        <p:nvSpPr>
          <p:cNvPr id="11" name="Shape 8"/>
          <p:cNvSpPr/>
          <p:nvPr/>
        </p:nvSpPr>
        <p:spPr>
          <a:xfrm>
            <a:off x="4343400" y="2286000"/>
            <a:ext cx="3520440" cy="2834640"/>
          </a:xfrm>
          <a:prstGeom prst="roundRect">
            <a:avLst>
              <a:gd name="adj" fmla="val 3871"/>
            </a:avLst>
          </a:prstGeom>
          <a:solidFill>
            <a:srgbClr val="E4EEE7"/>
          </a:solidFill>
          <a:ln w="12700">
            <a:solidFill>
              <a:srgbClr val="E2DDCC"/>
            </a:solidFill>
            <a:prstDash val="solid"/>
          </a:ln>
        </p:spPr>
      </p:sp>
      <p:sp>
        <p:nvSpPr>
          <p:cNvPr id="12" name="Text 9"/>
          <p:cNvSpPr txBox="1"/>
          <p:nvPr/>
        </p:nvSpPr>
        <p:spPr>
          <a:xfrm>
            <a:off x="4617720" y="2514600"/>
            <a:ext cx="301752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Son</a:t>
            </a:r>
            <a:endParaRPr lang="en-US" sz="2400" dirty="0"/>
          </a:p>
        </p:txBody>
      </p:sp>
      <p:sp>
        <p:nvSpPr>
          <p:cNvPr id="13" name="Text 10"/>
          <p:cNvSpPr txBox="1"/>
          <p:nvPr/>
        </p:nvSpPr>
        <p:spPr>
          <a:xfrm>
            <a:off x="4617720" y="3063240"/>
            <a:ext cx="3017520" cy="1097280"/>
          </a:xfrm>
          <a:prstGeom prst="rect">
            <a:avLst/>
          </a:prstGeom>
          <a:noFill/>
          <a:ln/>
        </p:spPr>
        <p:txBody>
          <a:bodyPr wrap="square" lIns="0" tIns="0" rIns="0" bIns="0" rtlCol="0" anchor="ctr"/>
          <a:lstStyle/>
          <a:p>
            <a:pPr indent="0" marL="0">
              <a:buNone/>
            </a:pPr>
            <a:r>
              <a:rPr lang="en-US" sz="6600" b="1" dirty="0">
                <a:solidFill>
                  <a:srgbClr val="173B2A"/>
                </a:solidFill>
                <a:latin typeface="Cambria" pitchFamily="34" charset="0"/>
                <a:ea typeface="Cambria" pitchFamily="34" charset="-122"/>
                <a:cs typeface="Cambria" pitchFamily="34" charset="-120"/>
              </a:rPr>
              <a:t>1/2</a:t>
            </a:r>
            <a:endParaRPr lang="en-US" sz="6600" dirty="0"/>
          </a:p>
        </p:txBody>
      </p:sp>
      <p:sp>
        <p:nvSpPr>
          <p:cNvPr id="14" name="Text 11"/>
          <p:cNvSpPr txBox="1"/>
          <p:nvPr/>
        </p:nvSpPr>
        <p:spPr>
          <a:xfrm>
            <a:off x="4617720" y="4343400"/>
            <a:ext cx="3017520" cy="457200"/>
          </a:xfrm>
          <a:prstGeom prst="rect">
            <a:avLst/>
          </a:prstGeom>
          <a:noFill/>
          <a:ln/>
        </p:spPr>
        <p:txBody>
          <a:bodyPr wrap="square" lIns="0" tIns="0" rIns="0" bIns="0" rtlCol="0" anchor="ctr"/>
          <a:lstStyle/>
          <a:p>
            <a:pPr indent="0" marL="0">
              <a:buNone/>
            </a:pPr>
            <a:r>
              <a:rPr lang="en-US" sz="2400" dirty="0">
                <a:solidFill>
                  <a:srgbClr val="132633"/>
                </a:solidFill>
                <a:latin typeface="Calibri" pitchFamily="34" charset="0"/>
                <a:ea typeface="Calibri" pitchFamily="34" charset="-122"/>
                <a:cs typeface="Calibri" pitchFamily="34" charset="-120"/>
              </a:rPr>
              <a:t>50%</a:t>
            </a:r>
            <a:endParaRPr lang="en-US" sz="2400" dirty="0"/>
          </a:p>
        </p:txBody>
      </p:sp>
      <p:sp>
        <p:nvSpPr>
          <p:cNvPr id="15" name="Shape 12"/>
          <p:cNvSpPr/>
          <p:nvPr/>
        </p:nvSpPr>
        <p:spPr>
          <a:xfrm>
            <a:off x="8046720" y="2286000"/>
            <a:ext cx="3520440" cy="2834640"/>
          </a:xfrm>
          <a:prstGeom prst="roundRect">
            <a:avLst>
              <a:gd name="adj" fmla="val 3871"/>
            </a:avLst>
          </a:prstGeom>
          <a:solidFill>
            <a:srgbClr val="FDFBF6"/>
          </a:solidFill>
          <a:ln w="12700">
            <a:solidFill>
              <a:srgbClr val="E2DDCC"/>
            </a:solidFill>
            <a:prstDash val="solid"/>
          </a:ln>
        </p:spPr>
      </p:sp>
      <p:sp>
        <p:nvSpPr>
          <p:cNvPr id="16" name="Text 13"/>
          <p:cNvSpPr txBox="1"/>
          <p:nvPr/>
        </p:nvSpPr>
        <p:spPr>
          <a:xfrm>
            <a:off x="8321040" y="2514600"/>
            <a:ext cx="3017520" cy="457200"/>
          </a:xfrm>
          <a:prstGeom prst="rect">
            <a:avLst/>
          </a:prstGeom>
          <a:noFill/>
          <a:ln/>
        </p:spPr>
        <p:txBody>
          <a:bodyPr wrap="square" lIns="0" tIns="0" rIns="0" bIns="0" rtlCol="0" anchor="ctr"/>
          <a:lstStyle/>
          <a:p>
            <a:pPr indent="0" marL="0">
              <a:buNone/>
            </a:pPr>
            <a:r>
              <a:rPr lang="en-US" sz="2400" b="1" dirty="0">
                <a:solidFill>
                  <a:srgbClr val="25593E"/>
                </a:solidFill>
                <a:latin typeface="Calibri" pitchFamily="34" charset="0"/>
                <a:ea typeface="Calibri" pitchFamily="34" charset="-122"/>
                <a:cs typeface="Calibri" pitchFamily="34" charset="-120"/>
              </a:rPr>
              <a:t>Daughter</a:t>
            </a:r>
            <a:endParaRPr lang="en-US" sz="2400" dirty="0"/>
          </a:p>
        </p:txBody>
      </p:sp>
      <p:sp>
        <p:nvSpPr>
          <p:cNvPr id="17" name="Text 14"/>
          <p:cNvSpPr txBox="1"/>
          <p:nvPr/>
        </p:nvSpPr>
        <p:spPr>
          <a:xfrm>
            <a:off x="8321040" y="3063240"/>
            <a:ext cx="3017520" cy="1097280"/>
          </a:xfrm>
          <a:prstGeom prst="rect">
            <a:avLst/>
          </a:prstGeom>
          <a:noFill/>
          <a:ln/>
        </p:spPr>
        <p:txBody>
          <a:bodyPr wrap="square" lIns="0" tIns="0" rIns="0" bIns="0" rtlCol="0" anchor="ctr"/>
          <a:lstStyle/>
          <a:p>
            <a:pPr indent="0" marL="0">
              <a:buNone/>
            </a:pPr>
            <a:r>
              <a:rPr lang="en-US" sz="6600" b="1" dirty="0">
                <a:solidFill>
                  <a:srgbClr val="173B2A"/>
                </a:solidFill>
                <a:latin typeface="Cambria" pitchFamily="34" charset="0"/>
                <a:ea typeface="Cambria" pitchFamily="34" charset="-122"/>
                <a:cs typeface="Cambria" pitchFamily="34" charset="-120"/>
              </a:rPr>
              <a:t>1/4</a:t>
            </a:r>
            <a:endParaRPr lang="en-US" sz="6600" dirty="0"/>
          </a:p>
        </p:txBody>
      </p:sp>
      <p:sp>
        <p:nvSpPr>
          <p:cNvPr id="18" name="Text 15"/>
          <p:cNvSpPr txBox="1"/>
          <p:nvPr/>
        </p:nvSpPr>
        <p:spPr>
          <a:xfrm>
            <a:off x="8321040" y="4343400"/>
            <a:ext cx="3017520" cy="457200"/>
          </a:xfrm>
          <a:prstGeom prst="rect">
            <a:avLst/>
          </a:prstGeom>
          <a:noFill/>
          <a:ln/>
        </p:spPr>
        <p:txBody>
          <a:bodyPr wrap="square" lIns="0" tIns="0" rIns="0" bIns="0" rtlCol="0" anchor="ctr"/>
          <a:lstStyle/>
          <a:p>
            <a:pPr indent="0" marL="0">
              <a:buNone/>
            </a:pPr>
            <a:r>
              <a:rPr lang="en-US" sz="2400" dirty="0">
                <a:solidFill>
                  <a:srgbClr val="132633"/>
                </a:solidFill>
                <a:latin typeface="Calibri" pitchFamily="34" charset="0"/>
                <a:ea typeface="Calibri" pitchFamily="34" charset="-122"/>
                <a:cs typeface="Calibri" pitchFamily="34" charset="-120"/>
              </a:rPr>
              <a:t>25%</a:t>
            </a:r>
            <a:endParaRPr lang="en-US" sz="2400" dirty="0"/>
          </a:p>
        </p:txBody>
      </p:sp>
      <p:sp>
        <p:nvSpPr>
          <p:cNvPr id="19" name="Text 16"/>
          <p:cNvSpPr txBox="1"/>
          <p:nvPr/>
        </p:nvSpPr>
        <p:spPr>
          <a:xfrm>
            <a:off x="640080" y="5440680"/>
            <a:ext cx="10881360" cy="731520"/>
          </a:xfrm>
          <a:prstGeom prst="rect">
            <a:avLst/>
          </a:prstGeom>
          <a:noFill/>
          <a:ln/>
        </p:spPr>
        <p:txBody>
          <a:bodyPr wrap="square" lIns="0" tIns="0" rIns="0" bIns="0" rtlCol="0" anchor="t"/>
          <a:lstStyle/>
          <a:p>
            <a:pPr indent="0" marL="0">
              <a:buNone/>
            </a:pPr>
            <a:r>
              <a:rPr lang="en-US" sz="1400" dirty="0">
                <a:solidFill>
                  <a:srgbClr val="56626B"/>
                </a:solidFill>
                <a:latin typeface="Calibri" pitchFamily="34" charset="0"/>
                <a:ea typeface="Calibri" pitchFamily="34" charset="-122"/>
                <a:cs typeface="Calibri" pitchFamily="34" charset="-120"/>
              </a:rPr>
              <a:t>From the examples page at raashid.com/scenarios. The son receives twice a daughter's portion of what remains after the husband's share. Illustrative only.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7</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COMMON GAPS</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Where plans fall short</a:t>
            </a:r>
            <a:endParaRPr lang="en-US" sz="3800" dirty="0"/>
          </a:p>
        </p:txBody>
      </p:sp>
      <p:sp>
        <p:nvSpPr>
          <p:cNvPr id="7" name="Shape 4"/>
          <p:cNvSpPr/>
          <p:nvPr/>
        </p:nvSpPr>
        <p:spPr>
          <a:xfrm>
            <a:off x="640080" y="1828800"/>
            <a:ext cx="5349240" cy="1920240"/>
          </a:xfrm>
          <a:prstGeom prst="roundRect">
            <a:avLst>
              <a:gd name="adj" fmla="val 5714"/>
            </a:avLst>
          </a:prstGeom>
          <a:solidFill>
            <a:srgbClr val="FDFBF6"/>
          </a:solidFill>
          <a:ln w="12700">
            <a:solidFill>
              <a:srgbClr val="E2DDCC"/>
            </a:solidFill>
            <a:prstDash val="solid"/>
          </a:ln>
        </p:spPr>
      </p:sp>
      <p:sp>
        <p:nvSpPr>
          <p:cNvPr id="8" name="Text 5"/>
          <p:cNvSpPr txBox="1"/>
          <p:nvPr/>
        </p:nvSpPr>
        <p:spPr>
          <a:xfrm>
            <a:off x="914400" y="2011680"/>
            <a:ext cx="48463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Legal title can differ</a:t>
            </a:r>
            <a:endParaRPr lang="en-US" sz="2200" dirty="0"/>
          </a:p>
        </p:txBody>
      </p:sp>
      <p:sp>
        <p:nvSpPr>
          <p:cNvPr id="9" name="Text 6"/>
          <p:cNvSpPr txBox="1"/>
          <p:nvPr/>
        </p:nvSpPr>
        <p:spPr>
          <a:xfrm>
            <a:off x="914400" y="2560320"/>
            <a:ext cx="4846320" cy="109728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Joint accounts, named beneficiaries, and property titles may pass assets differently from the Islamic division. Review with a scholar and an attorney.</a:t>
            </a:r>
            <a:endParaRPr lang="en-US" sz="1600" dirty="0"/>
          </a:p>
        </p:txBody>
      </p:sp>
      <p:sp>
        <p:nvSpPr>
          <p:cNvPr id="10" name="Shape 7"/>
          <p:cNvSpPr/>
          <p:nvPr/>
        </p:nvSpPr>
        <p:spPr>
          <a:xfrm>
            <a:off x="6172200" y="1828800"/>
            <a:ext cx="5349240" cy="1920240"/>
          </a:xfrm>
          <a:prstGeom prst="roundRect">
            <a:avLst>
              <a:gd name="adj" fmla="val 5714"/>
            </a:avLst>
          </a:prstGeom>
          <a:solidFill>
            <a:srgbClr val="FDFBF6"/>
          </a:solidFill>
          <a:ln w="12700">
            <a:solidFill>
              <a:srgbClr val="E2DDCC"/>
            </a:solidFill>
            <a:prstDash val="solid"/>
          </a:ln>
        </p:spPr>
      </p:sp>
      <p:sp>
        <p:nvSpPr>
          <p:cNvPr id="11" name="Text 8"/>
          <p:cNvSpPr txBox="1"/>
          <p:nvPr/>
        </p:nvSpPr>
        <p:spPr>
          <a:xfrm>
            <a:off x="6446520" y="2011680"/>
            <a:ext cx="48463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Bequests are limited</a:t>
            </a:r>
            <a:endParaRPr lang="en-US" sz="2200" dirty="0"/>
          </a:p>
        </p:txBody>
      </p:sp>
      <p:sp>
        <p:nvSpPr>
          <p:cNvPr id="12" name="Text 9"/>
          <p:cNvSpPr txBox="1"/>
          <p:nvPr/>
        </p:nvSpPr>
        <p:spPr>
          <a:xfrm>
            <a:off x="6446520" y="2560320"/>
            <a:ext cx="4846320" cy="109728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A bequest is limited to one third and goes to non-heirs, unless all heirs agree.</a:t>
            </a:r>
            <a:endParaRPr lang="en-US" sz="1600" dirty="0"/>
          </a:p>
        </p:txBody>
      </p:sp>
      <p:sp>
        <p:nvSpPr>
          <p:cNvPr id="13" name="Shape 10"/>
          <p:cNvSpPr/>
          <p:nvPr/>
        </p:nvSpPr>
        <p:spPr>
          <a:xfrm>
            <a:off x="640080" y="3977640"/>
            <a:ext cx="5349240" cy="1920240"/>
          </a:xfrm>
          <a:prstGeom prst="roundRect">
            <a:avLst>
              <a:gd name="adj" fmla="val 5714"/>
            </a:avLst>
          </a:prstGeom>
          <a:solidFill>
            <a:srgbClr val="FDFBF6"/>
          </a:solidFill>
          <a:ln w="12700">
            <a:solidFill>
              <a:srgbClr val="E2DDCC"/>
            </a:solidFill>
            <a:prstDash val="solid"/>
          </a:ln>
        </p:spPr>
      </p:sp>
      <p:sp>
        <p:nvSpPr>
          <p:cNvPr id="14" name="Text 11"/>
          <p:cNvSpPr txBox="1"/>
          <p:nvPr/>
        </p:nvSpPr>
        <p:spPr>
          <a:xfrm>
            <a:off x="914400" y="4160520"/>
            <a:ext cx="48463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A worksheet is not a will</a:t>
            </a:r>
            <a:endParaRPr lang="en-US" sz="2200" dirty="0"/>
          </a:p>
        </p:txBody>
      </p:sp>
      <p:sp>
        <p:nvSpPr>
          <p:cNvPr id="15" name="Text 12"/>
          <p:cNvSpPr txBox="1"/>
          <p:nvPr/>
        </p:nvSpPr>
        <p:spPr>
          <a:xfrm>
            <a:off x="914400" y="4709160"/>
            <a:ext cx="4846320" cy="109728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Raashid's worksheet helps you prepare for your attorney. A will needs a licensed professional.</a:t>
            </a:r>
            <a:endParaRPr lang="en-US" sz="1600" dirty="0"/>
          </a:p>
        </p:txBody>
      </p:sp>
      <p:sp>
        <p:nvSpPr>
          <p:cNvPr id="16" name="Shape 13"/>
          <p:cNvSpPr/>
          <p:nvPr/>
        </p:nvSpPr>
        <p:spPr>
          <a:xfrm>
            <a:off x="6172200" y="3977640"/>
            <a:ext cx="5349240" cy="1920240"/>
          </a:xfrm>
          <a:prstGeom prst="roundRect">
            <a:avLst>
              <a:gd name="adj" fmla="val 5714"/>
            </a:avLst>
          </a:prstGeom>
          <a:solidFill>
            <a:srgbClr val="FDFBF6"/>
          </a:solidFill>
          <a:ln w="12700">
            <a:solidFill>
              <a:srgbClr val="E2DDCC"/>
            </a:solidFill>
            <a:prstDash val="solid"/>
          </a:ln>
        </p:spPr>
      </p:sp>
      <p:sp>
        <p:nvSpPr>
          <p:cNvPr id="17" name="Text 14"/>
          <p:cNvSpPr txBox="1"/>
          <p:nvPr/>
        </p:nvSpPr>
        <p:spPr>
          <a:xfrm>
            <a:off x="6446520" y="4160520"/>
            <a:ext cx="4846320" cy="457200"/>
          </a:xfrm>
          <a:prstGeom prst="rect">
            <a:avLst/>
          </a:prstGeom>
          <a:noFill/>
          <a:ln/>
        </p:spPr>
        <p:txBody>
          <a:bodyPr wrap="square" lIns="0" tIns="0" rIns="0" bIns="0" rtlCol="0" anchor="ctr"/>
          <a:lstStyle/>
          <a:p>
            <a:pPr indent="0" marL="0">
              <a:buNone/>
            </a:pPr>
            <a:r>
              <a:rPr lang="en-US" sz="2200" b="1" dirty="0">
                <a:solidFill>
                  <a:srgbClr val="25593E"/>
                </a:solidFill>
                <a:latin typeface="Calibri" pitchFamily="34" charset="0"/>
                <a:ea typeface="Calibri" pitchFamily="34" charset="-122"/>
                <a:cs typeface="Calibri" pitchFamily="34" charset="-120"/>
              </a:rPr>
              <a:t>Unusual cases</a:t>
            </a:r>
            <a:endParaRPr lang="en-US" sz="2200" dirty="0"/>
          </a:p>
        </p:txBody>
      </p:sp>
      <p:sp>
        <p:nvSpPr>
          <p:cNvPr id="18" name="Text 15"/>
          <p:cNvSpPr txBox="1"/>
          <p:nvPr/>
        </p:nvSpPr>
        <p:spPr>
          <a:xfrm>
            <a:off x="6446520" y="4709160"/>
            <a:ext cx="4846320" cy="109728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Rare situations are flagged. Take them to a qualified scholar.</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8</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THE ORDER</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What is paid, and in what order</a:t>
            </a:r>
            <a:endParaRPr lang="en-US" sz="3800" dirty="0"/>
          </a:p>
        </p:txBody>
      </p:sp>
      <p:sp>
        <p:nvSpPr>
          <p:cNvPr id="7" name="Shape 4"/>
          <p:cNvSpPr/>
          <p:nvPr/>
        </p:nvSpPr>
        <p:spPr>
          <a:xfrm>
            <a:off x="640080" y="2103120"/>
            <a:ext cx="3200400" cy="2743200"/>
          </a:xfrm>
          <a:prstGeom prst="roundRect">
            <a:avLst>
              <a:gd name="adj" fmla="val 4000"/>
            </a:avLst>
          </a:prstGeom>
          <a:solidFill>
            <a:srgbClr val="FDFBF6"/>
          </a:solidFill>
          <a:ln w="12700">
            <a:solidFill>
              <a:srgbClr val="E2DDCC"/>
            </a:solidFill>
            <a:prstDash val="solid"/>
          </a:ln>
        </p:spPr>
      </p:sp>
      <p:sp>
        <p:nvSpPr>
          <p:cNvPr id="8" name="Text 5"/>
          <p:cNvSpPr txBox="1"/>
          <p:nvPr/>
        </p:nvSpPr>
        <p:spPr>
          <a:xfrm>
            <a:off x="914400" y="2331720"/>
            <a:ext cx="2651760" cy="365760"/>
          </a:xfrm>
          <a:prstGeom prst="rect">
            <a:avLst/>
          </a:prstGeom>
          <a:noFill/>
          <a:ln/>
        </p:spPr>
        <p:txBody>
          <a:bodyPr wrap="square" lIns="0" tIns="0" rIns="0" bIns="0" rtlCol="0" anchor="ctr"/>
          <a:lstStyle/>
          <a:p>
            <a:pPr indent="0" marL="0">
              <a:buNone/>
            </a:pPr>
            <a:r>
              <a:rPr lang="en-US" sz="1400" b="1" spc="300" kern="0" dirty="0">
                <a:solidFill>
                  <a:srgbClr val="7A5F17"/>
                </a:solidFill>
                <a:latin typeface="Calibri" pitchFamily="34" charset="0"/>
                <a:ea typeface="Calibri" pitchFamily="34" charset="-122"/>
                <a:cs typeface="Calibri" pitchFamily="34" charset="-120"/>
              </a:rPr>
              <a:t>FIRST</a:t>
            </a:r>
            <a:endParaRPr lang="en-US" sz="1400" dirty="0"/>
          </a:p>
        </p:txBody>
      </p:sp>
      <p:sp>
        <p:nvSpPr>
          <p:cNvPr id="9" name="Text 6"/>
          <p:cNvSpPr txBox="1"/>
          <p:nvPr/>
        </p:nvSpPr>
        <p:spPr>
          <a:xfrm>
            <a:off x="914400" y="2743200"/>
            <a:ext cx="2651760" cy="822960"/>
          </a:xfrm>
          <a:prstGeom prst="rect">
            <a:avLst/>
          </a:prstGeom>
          <a:noFill/>
          <a:ln/>
        </p:spPr>
        <p:txBody>
          <a:bodyPr wrap="square" lIns="0" tIns="0" rIns="0" bIns="0" rtlCol="0" anchor="t"/>
          <a:lstStyle/>
          <a:p>
            <a:pPr indent="0" marL="0">
              <a:buNone/>
            </a:pPr>
            <a:r>
              <a:rPr lang="en-US" sz="2400" b="1" dirty="0">
                <a:solidFill>
                  <a:srgbClr val="25593E"/>
                </a:solidFill>
                <a:latin typeface="Calibri" pitchFamily="34" charset="0"/>
                <a:ea typeface="Calibri" pitchFamily="34" charset="-122"/>
                <a:cs typeface="Calibri" pitchFamily="34" charset="-120"/>
              </a:rPr>
              <a:t>Funeral costs and debts</a:t>
            </a:r>
            <a:endParaRPr lang="en-US" sz="2400" dirty="0"/>
          </a:p>
        </p:txBody>
      </p:sp>
      <p:sp>
        <p:nvSpPr>
          <p:cNvPr id="10" name="Text 7"/>
          <p:cNvSpPr txBox="1"/>
          <p:nvPr/>
        </p:nvSpPr>
        <p:spPr>
          <a:xfrm>
            <a:off x="914400" y="3703320"/>
            <a:ext cx="265176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Paid from the estate.</a:t>
            </a:r>
            <a:endParaRPr lang="en-US" sz="1600" dirty="0"/>
          </a:p>
        </p:txBody>
      </p:sp>
      <p:sp>
        <p:nvSpPr>
          <p:cNvPr id="11" name="Shape 8"/>
          <p:cNvSpPr/>
          <p:nvPr/>
        </p:nvSpPr>
        <p:spPr>
          <a:xfrm>
            <a:off x="3913632" y="3246120"/>
            <a:ext cx="548640" cy="365760"/>
          </a:xfrm>
          <a:prstGeom prst="rightArrow">
            <a:avLst/>
          </a:prstGeom>
          <a:solidFill>
            <a:srgbClr val="C9A84C"/>
          </a:solidFill>
          <a:ln w="12700">
            <a:solidFill>
              <a:srgbClr val="C9A84C"/>
            </a:solidFill>
            <a:prstDash val="solid"/>
          </a:ln>
        </p:spPr>
      </p:sp>
      <p:sp>
        <p:nvSpPr>
          <p:cNvPr id="12" name="Shape 9"/>
          <p:cNvSpPr/>
          <p:nvPr/>
        </p:nvSpPr>
        <p:spPr>
          <a:xfrm>
            <a:off x="4526280" y="2103120"/>
            <a:ext cx="3200400" cy="2743200"/>
          </a:xfrm>
          <a:prstGeom prst="roundRect">
            <a:avLst>
              <a:gd name="adj" fmla="val 4000"/>
            </a:avLst>
          </a:prstGeom>
          <a:solidFill>
            <a:srgbClr val="FDFBF6"/>
          </a:solidFill>
          <a:ln w="12700">
            <a:solidFill>
              <a:srgbClr val="E2DDCC"/>
            </a:solidFill>
            <a:prstDash val="solid"/>
          </a:ln>
        </p:spPr>
      </p:sp>
      <p:sp>
        <p:nvSpPr>
          <p:cNvPr id="13" name="Text 10"/>
          <p:cNvSpPr txBox="1"/>
          <p:nvPr/>
        </p:nvSpPr>
        <p:spPr>
          <a:xfrm>
            <a:off x="4800600" y="2331720"/>
            <a:ext cx="2651760" cy="365760"/>
          </a:xfrm>
          <a:prstGeom prst="rect">
            <a:avLst/>
          </a:prstGeom>
          <a:noFill/>
          <a:ln/>
        </p:spPr>
        <p:txBody>
          <a:bodyPr wrap="square" lIns="0" tIns="0" rIns="0" bIns="0" rtlCol="0" anchor="ctr"/>
          <a:lstStyle/>
          <a:p>
            <a:pPr indent="0" marL="0">
              <a:buNone/>
            </a:pPr>
            <a:r>
              <a:rPr lang="en-US" sz="1400" b="1" spc="300" kern="0" dirty="0">
                <a:solidFill>
                  <a:srgbClr val="7A5F17"/>
                </a:solidFill>
                <a:latin typeface="Calibri" pitchFamily="34" charset="0"/>
                <a:ea typeface="Calibri" pitchFamily="34" charset="-122"/>
                <a:cs typeface="Calibri" pitchFamily="34" charset="-120"/>
              </a:rPr>
              <a:t>SECOND</a:t>
            </a:r>
            <a:endParaRPr lang="en-US" sz="1400" dirty="0"/>
          </a:p>
        </p:txBody>
      </p:sp>
      <p:sp>
        <p:nvSpPr>
          <p:cNvPr id="14" name="Text 11"/>
          <p:cNvSpPr txBox="1"/>
          <p:nvPr/>
        </p:nvSpPr>
        <p:spPr>
          <a:xfrm>
            <a:off x="4800600" y="2743200"/>
            <a:ext cx="2651760" cy="822960"/>
          </a:xfrm>
          <a:prstGeom prst="rect">
            <a:avLst/>
          </a:prstGeom>
          <a:noFill/>
          <a:ln/>
        </p:spPr>
        <p:txBody>
          <a:bodyPr wrap="square" lIns="0" tIns="0" rIns="0" bIns="0" rtlCol="0" anchor="t"/>
          <a:lstStyle/>
          <a:p>
            <a:pPr indent="0" marL="0">
              <a:buNone/>
            </a:pPr>
            <a:r>
              <a:rPr lang="en-US" sz="2400" b="1" dirty="0">
                <a:solidFill>
                  <a:srgbClr val="25593E"/>
                </a:solidFill>
                <a:latin typeface="Calibri" pitchFamily="34" charset="0"/>
                <a:ea typeface="Calibri" pitchFamily="34" charset="-122"/>
                <a:cs typeface="Calibri" pitchFamily="34" charset="-120"/>
              </a:rPr>
              <a:t>Any bequest</a:t>
            </a:r>
            <a:endParaRPr lang="en-US" sz="2400" dirty="0"/>
          </a:p>
        </p:txBody>
      </p:sp>
      <p:sp>
        <p:nvSpPr>
          <p:cNvPr id="15" name="Text 12"/>
          <p:cNvSpPr txBox="1"/>
          <p:nvPr/>
        </p:nvSpPr>
        <p:spPr>
          <a:xfrm>
            <a:off x="4800600" y="3703320"/>
            <a:ext cx="265176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Up to one third, to non-heirs, unless all heirs agree.</a:t>
            </a:r>
            <a:endParaRPr lang="en-US" sz="1600" dirty="0"/>
          </a:p>
        </p:txBody>
      </p:sp>
      <p:sp>
        <p:nvSpPr>
          <p:cNvPr id="16" name="Shape 13"/>
          <p:cNvSpPr/>
          <p:nvPr/>
        </p:nvSpPr>
        <p:spPr>
          <a:xfrm>
            <a:off x="7799832" y="3246120"/>
            <a:ext cx="548640" cy="365760"/>
          </a:xfrm>
          <a:prstGeom prst="rightArrow">
            <a:avLst/>
          </a:prstGeom>
          <a:solidFill>
            <a:srgbClr val="C9A84C"/>
          </a:solidFill>
          <a:ln w="12700">
            <a:solidFill>
              <a:srgbClr val="C9A84C"/>
            </a:solidFill>
            <a:prstDash val="solid"/>
          </a:ln>
        </p:spPr>
      </p:sp>
      <p:sp>
        <p:nvSpPr>
          <p:cNvPr id="17" name="Shape 14"/>
          <p:cNvSpPr/>
          <p:nvPr/>
        </p:nvSpPr>
        <p:spPr>
          <a:xfrm>
            <a:off x="8412480" y="2103120"/>
            <a:ext cx="3200400" cy="2743200"/>
          </a:xfrm>
          <a:prstGeom prst="roundRect">
            <a:avLst>
              <a:gd name="adj" fmla="val 4000"/>
            </a:avLst>
          </a:prstGeom>
          <a:solidFill>
            <a:srgbClr val="FDFBF6"/>
          </a:solidFill>
          <a:ln w="12700">
            <a:solidFill>
              <a:srgbClr val="E2DDCC"/>
            </a:solidFill>
            <a:prstDash val="solid"/>
          </a:ln>
        </p:spPr>
      </p:sp>
      <p:sp>
        <p:nvSpPr>
          <p:cNvPr id="18" name="Text 15"/>
          <p:cNvSpPr txBox="1"/>
          <p:nvPr/>
        </p:nvSpPr>
        <p:spPr>
          <a:xfrm>
            <a:off x="8686800" y="2331720"/>
            <a:ext cx="2651760" cy="365760"/>
          </a:xfrm>
          <a:prstGeom prst="rect">
            <a:avLst/>
          </a:prstGeom>
          <a:noFill/>
          <a:ln/>
        </p:spPr>
        <p:txBody>
          <a:bodyPr wrap="square" lIns="0" tIns="0" rIns="0" bIns="0" rtlCol="0" anchor="ctr"/>
          <a:lstStyle/>
          <a:p>
            <a:pPr indent="0" marL="0">
              <a:buNone/>
            </a:pPr>
            <a:r>
              <a:rPr lang="en-US" sz="1400" b="1" spc="300" kern="0" dirty="0">
                <a:solidFill>
                  <a:srgbClr val="7A5F17"/>
                </a:solidFill>
                <a:latin typeface="Calibri" pitchFamily="34" charset="0"/>
                <a:ea typeface="Calibri" pitchFamily="34" charset="-122"/>
                <a:cs typeface="Calibri" pitchFamily="34" charset="-120"/>
              </a:rPr>
              <a:t>THEN</a:t>
            </a:r>
            <a:endParaRPr lang="en-US" sz="1400" dirty="0"/>
          </a:p>
        </p:txBody>
      </p:sp>
      <p:sp>
        <p:nvSpPr>
          <p:cNvPr id="19" name="Text 16"/>
          <p:cNvSpPr txBox="1"/>
          <p:nvPr/>
        </p:nvSpPr>
        <p:spPr>
          <a:xfrm>
            <a:off x="8686800" y="2743200"/>
            <a:ext cx="2651760" cy="822960"/>
          </a:xfrm>
          <a:prstGeom prst="rect">
            <a:avLst/>
          </a:prstGeom>
          <a:noFill/>
          <a:ln/>
        </p:spPr>
        <p:txBody>
          <a:bodyPr wrap="square" lIns="0" tIns="0" rIns="0" bIns="0" rtlCol="0" anchor="t"/>
          <a:lstStyle/>
          <a:p>
            <a:pPr indent="0" marL="0">
              <a:buNone/>
            </a:pPr>
            <a:r>
              <a:rPr lang="en-US" sz="2400" b="1" dirty="0">
                <a:solidFill>
                  <a:srgbClr val="25593E"/>
                </a:solidFill>
                <a:latin typeface="Calibri" pitchFamily="34" charset="0"/>
                <a:ea typeface="Calibri" pitchFamily="34" charset="-122"/>
                <a:cs typeface="Calibri" pitchFamily="34" charset="-120"/>
              </a:rPr>
              <a:t>The shares</a:t>
            </a:r>
            <a:endParaRPr lang="en-US" sz="2400" dirty="0"/>
          </a:p>
        </p:txBody>
      </p:sp>
      <p:sp>
        <p:nvSpPr>
          <p:cNvPr id="20" name="Text 17"/>
          <p:cNvSpPr txBox="1"/>
          <p:nvPr/>
        </p:nvSpPr>
        <p:spPr>
          <a:xfrm>
            <a:off x="8686800" y="3703320"/>
            <a:ext cx="2651760" cy="1005840"/>
          </a:xfrm>
          <a:prstGeom prst="rect">
            <a:avLst/>
          </a:prstGeom>
          <a:noFill/>
          <a:ln/>
        </p:spPr>
        <p:txBody>
          <a:bodyPr wrap="square" lIns="0" tIns="0" rIns="0" bIns="0" rtlCol="0" anchor="t"/>
          <a:lstStyle/>
          <a:p>
            <a:pPr indent="0" marL="0">
              <a:buNone/>
            </a:pPr>
            <a:r>
              <a:rPr lang="en-US" sz="1600" dirty="0">
                <a:solidFill>
                  <a:srgbClr val="132633"/>
                </a:solidFill>
                <a:latin typeface="Calibri" pitchFamily="34" charset="0"/>
                <a:ea typeface="Calibri" pitchFamily="34" charset="-122"/>
                <a:cs typeface="Calibri" pitchFamily="34" charset="-120"/>
              </a:rPr>
              <a:t>What remains is divided among the heirs.</a:t>
            </a:r>
            <a:endParaRPr lang="en-US" sz="1600" dirty="0"/>
          </a:p>
        </p:txBody>
      </p:sp>
      <p:sp>
        <p:nvSpPr>
          <p:cNvPr id="21" name="Text 18"/>
          <p:cNvSpPr txBox="1"/>
          <p:nvPr/>
        </p:nvSpPr>
        <p:spPr>
          <a:xfrm>
            <a:off x="640080" y="5257800"/>
            <a:ext cx="10881360" cy="457200"/>
          </a:xfrm>
          <a:prstGeom prst="rect">
            <a:avLst/>
          </a:prstGeom>
          <a:noFill/>
          <a:ln/>
        </p:spPr>
        <p:txBody>
          <a:bodyPr wrap="square" lIns="0" tIns="0" rIns="0" bIns="0" rtlCol="0" anchor="ctr"/>
          <a:lstStyle/>
          <a:p>
            <a:pPr indent="0" marL="0">
              <a:buNone/>
            </a:pPr>
            <a:r>
              <a:rPr lang="en-US" sz="1800" dirty="0">
                <a:solidFill>
                  <a:srgbClr val="56626B"/>
                </a:solidFill>
                <a:latin typeface="Calibri" pitchFamily="34" charset="0"/>
                <a:ea typeface="Calibri" pitchFamily="34" charset="-122"/>
                <a:cs typeface="Calibri" pitchFamily="34" charset="-120"/>
              </a:rPr>
              <a:t>Ask a scholar about unpaid zakat, missed fasts, or an unperformed hajj.</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9</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AFTER A DEATH</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Seven groups of steps</a:t>
            </a:r>
            <a:endParaRPr lang="en-US" sz="3800" dirty="0"/>
          </a:p>
        </p:txBody>
      </p:sp>
      <p:sp>
        <p:nvSpPr>
          <p:cNvPr id="7" name="Shape 4"/>
          <p:cNvSpPr/>
          <p:nvPr/>
        </p:nvSpPr>
        <p:spPr>
          <a:xfrm>
            <a:off x="640080" y="1828800"/>
            <a:ext cx="2606040" cy="1783080"/>
          </a:xfrm>
          <a:prstGeom prst="roundRect">
            <a:avLst>
              <a:gd name="adj" fmla="val 6154"/>
            </a:avLst>
          </a:prstGeom>
          <a:solidFill>
            <a:srgbClr val="FDFBF6"/>
          </a:solidFill>
          <a:ln w="12700">
            <a:solidFill>
              <a:srgbClr val="E2DDCC"/>
            </a:solidFill>
            <a:prstDash val="solid"/>
          </a:ln>
        </p:spPr>
      </p:sp>
      <p:sp>
        <p:nvSpPr>
          <p:cNvPr id="8" name="Text 5"/>
          <p:cNvSpPr txBox="1"/>
          <p:nvPr/>
        </p:nvSpPr>
        <p:spPr>
          <a:xfrm>
            <a:off x="868680" y="201168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1</a:t>
            </a:r>
            <a:endParaRPr lang="en-US" sz="1800" dirty="0"/>
          </a:p>
        </p:txBody>
      </p:sp>
      <p:sp>
        <p:nvSpPr>
          <p:cNvPr id="9" name="Text 6"/>
          <p:cNvSpPr txBox="1"/>
          <p:nvPr/>
        </p:nvSpPr>
        <p:spPr>
          <a:xfrm>
            <a:off x="868680" y="246888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The first days</a:t>
            </a:r>
            <a:endParaRPr lang="en-US" sz="2000" dirty="0"/>
          </a:p>
        </p:txBody>
      </p:sp>
      <p:sp>
        <p:nvSpPr>
          <p:cNvPr id="10" name="Shape 7"/>
          <p:cNvSpPr/>
          <p:nvPr/>
        </p:nvSpPr>
        <p:spPr>
          <a:xfrm>
            <a:off x="3429000" y="1828800"/>
            <a:ext cx="2606040" cy="1783080"/>
          </a:xfrm>
          <a:prstGeom prst="roundRect">
            <a:avLst>
              <a:gd name="adj" fmla="val 6154"/>
            </a:avLst>
          </a:prstGeom>
          <a:solidFill>
            <a:srgbClr val="FDFBF6"/>
          </a:solidFill>
          <a:ln w="12700">
            <a:solidFill>
              <a:srgbClr val="E2DDCC"/>
            </a:solidFill>
            <a:prstDash val="solid"/>
          </a:ln>
        </p:spPr>
      </p:sp>
      <p:sp>
        <p:nvSpPr>
          <p:cNvPr id="11" name="Text 8"/>
          <p:cNvSpPr txBox="1"/>
          <p:nvPr/>
        </p:nvSpPr>
        <p:spPr>
          <a:xfrm>
            <a:off x="3657600" y="201168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2</a:t>
            </a:r>
            <a:endParaRPr lang="en-US" sz="1800" dirty="0"/>
          </a:p>
        </p:txBody>
      </p:sp>
      <p:sp>
        <p:nvSpPr>
          <p:cNvPr id="12" name="Text 9"/>
          <p:cNvSpPr txBox="1"/>
          <p:nvPr/>
        </p:nvSpPr>
        <p:spPr>
          <a:xfrm>
            <a:off x="3657600" y="246888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Find the documents</a:t>
            </a:r>
            <a:endParaRPr lang="en-US" sz="2000" dirty="0"/>
          </a:p>
        </p:txBody>
      </p:sp>
      <p:sp>
        <p:nvSpPr>
          <p:cNvPr id="13" name="Shape 10"/>
          <p:cNvSpPr/>
          <p:nvPr/>
        </p:nvSpPr>
        <p:spPr>
          <a:xfrm>
            <a:off x="6217920" y="1828800"/>
            <a:ext cx="2606040" cy="1783080"/>
          </a:xfrm>
          <a:prstGeom prst="roundRect">
            <a:avLst>
              <a:gd name="adj" fmla="val 6154"/>
            </a:avLst>
          </a:prstGeom>
          <a:solidFill>
            <a:srgbClr val="FDFBF6"/>
          </a:solidFill>
          <a:ln w="12700">
            <a:solidFill>
              <a:srgbClr val="E2DDCC"/>
            </a:solidFill>
            <a:prstDash val="solid"/>
          </a:ln>
        </p:spPr>
      </p:sp>
      <p:sp>
        <p:nvSpPr>
          <p:cNvPr id="14" name="Text 11"/>
          <p:cNvSpPr txBox="1"/>
          <p:nvPr/>
        </p:nvSpPr>
        <p:spPr>
          <a:xfrm>
            <a:off x="6446520" y="201168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3</a:t>
            </a:r>
            <a:endParaRPr lang="en-US" sz="1800" dirty="0"/>
          </a:p>
        </p:txBody>
      </p:sp>
      <p:sp>
        <p:nvSpPr>
          <p:cNvPr id="15" name="Text 12"/>
          <p:cNvSpPr txBox="1"/>
          <p:nvPr/>
        </p:nvSpPr>
        <p:spPr>
          <a:xfrm>
            <a:off x="6446520" y="246888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Secure what's there</a:t>
            </a:r>
            <a:endParaRPr lang="en-US" sz="2000" dirty="0"/>
          </a:p>
        </p:txBody>
      </p:sp>
      <p:sp>
        <p:nvSpPr>
          <p:cNvPr id="16" name="Shape 13"/>
          <p:cNvSpPr/>
          <p:nvPr/>
        </p:nvSpPr>
        <p:spPr>
          <a:xfrm>
            <a:off x="9006840" y="1828800"/>
            <a:ext cx="2606040" cy="1783080"/>
          </a:xfrm>
          <a:prstGeom prst="roundRect">
            <a:avLst>
              <a:gd name="adj" fmla="val 6154"/>
            </a:avLst>
          </a:prstGeom>
          <a:solidFill>
            <a:srgbClr val="FDFBF6"/>
          </a:solidFill>
          <a:ln w="12700">
            <a:solidFill>
              <a:srgbClr val="E2DDCC"/>
            </a:solidFill>
            <a:prstDash val="solid"/>
          </a:ln>
        </p:spPr>
      </p:sp>
      <p:sp>
        <p:nvSpPr>
          <p:cNvPr id="17" name="Text 14"/>
          <p:cNvSpPr txBox="1"/>
          <p:nvPr/>
        </p:nvSpPr>
        <p:spPr>
          <a:xfrm>
            <a:off x="9235440" y="201168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4</a:t>
            </a:r>
            <a:endParaRPr lang="en-US" sz="1800" dirty="0"/>
          </a:p>
        </p:txBody>
      </p:sp>
      <p:sp>
        <p:nvSpPr>
          <p:cNvPr id="18" name="Text 15"/>
          <p:cNvSpPr txBox="1"/>
          <p:nvPr/>
        </p:nvSpPr>
        <p:spPr>
          <a:xfrm>
            <a:off x="9235440" y="246888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Notify and claim</a:t>
            </a:r>
            <a:endParaRPr lang="en-US" sz="2000" dirty="0"/>
          </a:p>
        </p:txBody>
      </p:sp>
      <p:sp>
        <p:nvSpPr>
          <p:cNvPr id="19" name="Shape 16"/>
          <p:cNvSpPr/>
          <p:nvPr/>
        </p:nvSpPr>
        <p:spPr>
          <a:xfrm>
            <a:off x="640080" y="3840480"/>
            <a:ext cx="2606040" cy="1783080"/>
          </a:xfrm>
          <a:prstGeom prst="roundRect">
            <a:avLst>
              <a:gd name="adj" fmla="val 6154"/>
            </a:avLst>
          </a:prstGeom>
          <a:solidFill>
            <a:srgbClr val="FDFBF6"/>
          </a:solidFill>
          <a:ln w="12700">
            <a:solidFill>
              <a:srgbClr val="E2DDCC"/>
            </a:solidFill>
            <a:prstDash val="solid"/>
          </a:ln>
        </p:spPr>
      </p:sp>
      <p:sp>
        <p:nvSpPr>
          <p:cNvPr id="20" name="Text 17"/>
          <p:cNvSpPr txBox="1"/>
          <p:nvPr/>
        </p:nvSpPr>
        <p:spPr>
          <a:xfrm>
            <a:off x="868680" y="402336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5</a:t>
            </a:r>
            <a:endParaRPr lang="en-US" sz="1800" dirty="0"/>
          </a:p>
        </p:txBody>
      </p:sp>
      <p:sp>
        <p:nvSpPr>
          <p:cNvPr id="21" name="Text 18"/>
          <p:cNvSpPr txBox="1"/>
          <p:nvPr/>
        </p:nvSpPr>
        <p:spPr>
          <a:xfrm>
            <a:off x="868680" y="448056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Pay what's owed</a:t>
            </a:r>
            <a:endParaRPr lang="en-US" sz="2000" dirty="0"/>
          </a:p>
        </p:txBody>
      </p:sp>
      <p:sp>
        <p:nvSpPr>
          <p:cNvPr id="22" name="Shape 19"/>
          <p:cNvSpPr/>
          <p:nvPr/>
        </p:nvSpPr>
        <p:spPr>
          <a:xfrm>
            <a:off x="3429000" y="3840480"/>
            <a:ext cx="2606040" cy="1783080"/>
          </a:xfrm>
          <a:prstGeom prst="roundRect">
            <a:avLst>
              <a:gd name="adj" fmla="val 6154"/>
            </a:avLst>
          </a:prstGeom>
          <a:solidFill>
            <a:srgbClr val="FDFBF6"/>
          </a:solidFill>
          <a:ln w="12700">
            <a:solidFill>
              <a:srgbClr val="E2DDCC"/>
            </a:solidFill>
            <a:prstDash val="solid"/>
          </a:ln>
        </p:spPr>
      </p:sp>
      <p:sp>
        <p:nvSpPr>
          <p:cNvPr id="23" name="Text 20"/>
          <p:cNvSpPr txBox="1"/>
          <p:nvPr/>
        </p:nvSpPr>
        <p:spPr>
          <a:xfrm>
            <a:off x="3657600" y="402336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6</a:t>
            </a:r>
            <a:endParaRPr lang="en-US" sz="1800" dirty="0"/>
          </a:p>
        </p:txBody>
      </p:sp>
      <p:sp>
        <p:nvSpPr>
          <p:cNvPr id="24" name="Text 21"/>
          <p:cNvSpPr txBox="1"/>
          <p:nvPr/>
        </p:nvSpPr>
        <p:spPr>
          <a:xfrm>
            <a:off x="3657600" y="448056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The legal process</a:t>
            </a:r>
            <a:endParaRPr lang="en-US" sz="2000" dirty="0"/>
          </a:p>
        </p:txBody>
      </p:sp>
      <p:sp>
        <p:nvSpPr>
          <p:cNvPr id="25" name="Shape 22"/>
          <p:cNvSpPr/>
          <p:nvPr/>
        </p:nvSpPr>
        <p:spPr>
          <a:xfrm>
            <a:off x="6217920" y="3840480"/>
            <a:ext cx="2606040" cy="1783080"/>
          </a:xfrm>
          <a:prstGeom prst="roundRect">
            <a:avLst>
              <a:gd name="adj" fmla="val 6154"/>
            </a:avLst>
          </a:prstGeom>
          <a:solidFill>
            <a:srgbClr val="FDFBF6"/>
          </a:solidFill>
          <a:ln w="12700">
            <a:solidFill>
              <a:srgbClr val="E2DDCC"/>
            </a:solidFill>
            <a:prstDash val="solid"/>
          </a:ln>
        </p:spPr>
      </p:sp>
      <p:sp>
        <p:nvSpPr>
          <p:cNvPr id="26" name="Text 23"/>
          <p:cNvSpPr txBox="1"/>
          <p:nvPr/>
        </p:nvSpPr>
        <p:spPr>
          <a:xfrm>
            <a:off x="6446520" y="4023360"/>
            <a:ext cx="914400" cy="365760"/>
          </a:xfrm>
          <a:prstGeom prst="rect">
            <a:avLst/>
          </a:prstGeom>
          <a:noFill/>
          <a:ln/>
        </p:spPr>
        <p:txBody>
          <a:bodyPr wrap="square" lIns="0" tIns="0" rIns="0" bIns="0" rtlCol="0" anchor="ctr"/>
          <a:lstStyle/>
          <a:p>
            <a:pPr indent="0" marL="0">
              <a:buNone/>
            </a:pPr>
            <a:r>
              <a:rPr lang="en-US" sz="1800" b="1" dirty="0">
                <a:solidFill>
                  <a:srgbClr val="7A5F17"/>
                </a:solidFill>
                <a:latin typeface="Calibri" pitchFamily="34" charset="0"/>
                <a:ea typeface="Calibri" pitchFamily="34" charset="-122"/>
                <a:cs typeface="Calibri" pitchFamily="34" charset="-120"/>
              </a:rPr>
              <a:t>7</a:t>
            </a:r>
            <a:endParaRPr lang="en-US" sz="1800" dirty="0"/>
          </a:p>
        </p:txBody>
      </p:sp>
      <p:sp>
        <p:nvSpPr>
          <p:cNvPr id="27" name="Text 24"/>
          <p:cNvSpPr txBox="1"/>
          <p:nvPr/>
        </p:nvSpPr>
        <p:spPr>
          <a:xfrm>
            <a:off x="6446520" y="4480560"/>
            <a:ext cx="2194560" cy="1005840"/>
          </a:xfrm>
          <a:prstGeom prst="rect">
            <a:avLst/>
          </a:prstGeom>
          <a:noFill/>
          <a:ln/>
        </p:spPr>
        <p:txBody>
          <a:bodyPr wrap="square" lIns="0" tIns="0" rIns="0" bIns="0" rtlCol="0" anchor="t"/>
          <a:lstStyle/>
          <a:p>
            <a:pPr indent="0" marL="0">
              <a:buNone/>
            </a:pPr>
            <a:r>
              <a:rPr lang="en-US" sz="2000" b="1" dirty="0">
                <a:solidFill>
                  <a:srgbClr val="132633"/>
                </a:solidFill>
                <a:latin typeface="Calibri" pitchFamily="34" charset="0"/>
                <a:ea typeface="Calibri" pitchFamily="34" charset="-122"/>
                <a:cs typeface="Calibri" pitchFamily="34" charset="-120"/>
              </a:rPr>
              <a:t>Divide the estate</a:t>
            </a:r>
            <a:endParaRPr lang="en-US" sz="2000" dirty="0"/>
          </a:p>
        </p:txBody>
      </p:sp>
      <p:sp>
        <p:nvSpPr>
          <p:cNvPr id="28" name="Shape 25"/>
          <p:cNvSpPr/>
          <p:nvPr/>
        </p:nvSpPr>
        <p:spPr>
          <a:xfrm>
            <a:off x="9006840" y="3840480"/>
            <a:ext cx="2606040" cy="1783080"/>
          </a:xfrm>
          <a:prstGeom prst="roundRect">
            <a:avLst>
              <a:gd name="adj" fmla="val 6154"/>
            </a:avLst>
          </a:prstGeom>
          <a:solidFill>
            <a:srgbClr val="E4EEE7"/>
          </a:solidFill>
          <a:ln w="12700">
            <a:solidFill>
              <a:srgbClr val="E2DDCC"/>
            </a:solidFill>
            <a:prstDash val="solid"/>
          </a:ln>
        </p:spPr>
      </p:sp>
      <p:sp>
        <p:nvSpPr>
          <p:cNvPr id="29" name="Text 26"/>
          <p:cNvSpPr txBox="1"/>
          <p:nvPr/>
        </p:nvSpPr>
        <p:spPr>
          <a:xfrm>
            <a:off x="9235440" y="4023360"/>
            <a:ext cx="2194560" cy="365760"/>
          </a:xfrm>
          <a:prstGeom prst="rect">
            <a:avLst/>
          </a:prstGeom>
          <a:noFill/>
          <a:ln/>
        </p:spPr>
        <p:txBody>
          <a:bodyPr wrap="square" lIns="0" tIns="0" rIns="0" bIns="0" rtlCol="0" anchor="ctr"/>
          <a:lstStyle/>
          <a:p>
            <a:pPr indent="0" marL="0">
              <a:buNone/>
            </a:pPr>
            <a:r>
              <a:rPr lang="en-US" sz="1600" b="1" dirty="0">
                <a:solidFill>
                  <a:srgbClr val="25593E"/>
                </a:solidFill>
                <a:latin typeface="Calibri" pitchFamily="34" charset="0"/>
                <a:ea typeface="Calibri" pitchFamily="34" charset="-122"/>
                <a:cs typeface="Calibri" pitchFamily="34" charset="-120"/>
              </a:rPr>
              <a:t>Full checklist</a:t>
            </a:r>
            <a:endParaRPr lang="en-US" sz="1600" dirty="0"/>
          </a:p>
        </p:txBody>
      </p:sp>
      <p:sp>
        <p:nvSpPr>
          <p:cNvPr id="30" name="Text 27"/>
          <p:cNvSpPr txBox="1"/>
          <p:nvPr/>
        </p:nvSpPr>
        <p:spPr>
          <a:xfrm>
            <a:off x="9235440" y="4480560"/>
            <a:ext cx="2194560" cy="914400"/>
          </a:xfrm>
          <a:prstGeom prst="rect">
            <a:avLst/>
          </a:prstGeom>
          <a:noFill/>
          <a:ln/>
        </p:spPr>
        <p:txBody>
          <a:bodyPr wrap="square" lIns="0" tIns="0" rIns="0" bIns="0" rtlCol="0" anchor="t"/>
          <a:lstStyle/>
          <a:p>
            <a:pPr indent="0" marL="0">
              <a:buNone/>
            </a:pPr>
            <a:r>
              <a:rPr lang="en-US" sz="1600" b="1" dirty="0">
                <a:solidFill>
                  <a:srgbClr val="132633"/>
                </a:solidFill>
                <a:latin typeface="Calibri" pitchFamily="34" charset="0"/>
                <a:ea typeface="Calibri" pitchFamily="34" charset="-122"/>
                <a:cs typeface="Calibri" pitchFamily="34" charset="-120"/>
              </a:rPr>
              <a:t>raashid.com/after-a-death</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9F6EC"/>
        </a:solidFill>
      </p:bgPr>
    </p:bg>
    <p:spTree>
      <p:nvGrpSpPr>
        <p:cNvPr id="1" name=""/>
        <p:cNvGrpSpPr/>
        <p:nvPr/>
      </p:nvGrpSpPr>
      <p:grpSpPr>
        <a:xfrm>
          <a:off x="0" y="0"/>
          <a:ext cx="0" cy="0"/>
          <a:chOff x="0" y="0"/>
          <a:chExt cx="0" cy="0"/>
        </a:xfrm>
      </p:grpSpPr>
      <p:sp>
        <p:nvSpPr>
          <p:cNvPr id="3" name="Text 0"/>
          <p:cNvSpPr txBox="1"/>
          <p:nvPr/>
        </p:nvSpPr>
        <p:spPr>
          <a:xfrm>
            <a:off x="640080" y="6355080"/>
            <a:ext cx="9144000" cy="274320"/>
          </a:xfrm>
          <a:prstGeom prst="rect">
            <a:avLst/>
          </a:prstGeom>
          <a:noFill/>
          <a:ln/>
        </p:spPr>
        <p:txBody>
          <a:bodyPr wrap="square" lIns="0" tIns="0" rIns="0" bIns="0" rtlCol="0" anchor="ctr"/>
          <a:lstStyle/>
          <a:p>
            <a:pPr indent="0" marL="0">
              <a:buNone/>
            </a:pPr>
            <a:r>
              <a:rPr lang="en-US" sz="1000" dirty="0">
                <a:solidFill>
                  <a:srgbClr val="56626B"/>
                </a:solidFill>
                <a:latin typeface="Calibri" pitchFamily="34" charset="0"/>
                <a:ea typeface="Calibri" pitchFamily="34" charset="-122"/>
                <a:cs typeface="Calibri" pitchFamily="34" charset="-120"/>
              </a:rPr>
              <a:t>Raashid Community Workshop  ·  General information, not legal or religious advice</a:t>
            </a:r>
            <a:endParaRPr lang="en-US" sz="1000" dirty="0"/>
          </a:p>
        </p:txBody>
      </p:sp>
      <p:sp>
        <p:nvSpPr>
          <p:cNvPr id="4" name="Text 1"/>
          <p:cNvSpPr txBox="1"/>
          <p:nvPr/>
        </p:nvSpPr>
        <p:spPr>
          <a:xfrm>
            <a:off x="10881360" y="6355080"/>
            <a:ext cx="640080" cy="274320"/>
          </a:xfrm>
          <a:prstGeom prst="rect">
            <a:avLst/>
          </a:prstGeom>
          <a:noFill/>
          <a:ln/>
        </p:spPr>
        <p:txBody>
          <a:bodyPr wrap="square" lIns="0" tIns="0" rIns="0" bIns="0" rtlCol="0" anchor="ctr"/>
          <a:lstStyle/>
          <a:p>
            <a:pPr algn="r" indent="0" marL="0">
              <a:buNone/>
            </a:pPr>
            <a:r>
              <a:rPr lang="en-US" sz="1000" dirty="0">
                <a:solidFill>
                  <a:srgbClr val="56626B"/>
                </a:solidFill>
                <a:latin typeface="Calibri" pitchFamily="34" charset="0"/>
                <a:ea typeface="Calibri" pitchFamily="34" charset="-122"/>
                <a:cs typeface="Calibri" pitchFamily="34" charset="-120"/>
              </a:rPr>
              <a:t>10</a:t>
            </a:r>
            <a:endParaRPr lang="en-US" sz="1000" dirty="0"/>
          </a:p>
        </p:txBody>
      </p:sp>
      <p:sp>
        <p:nvSpPr>
          <p:cNvPr id="5" name="Text 2"/>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300" b="1" spc="300" kern="0" dirty="0">
                <a:solidFill>
                  <a:srgbClr val="7A5F17"/>
                </a:solidFill>
                <a:latin typeface="Calibri" pitchFamily="34" charset="0"/>
                <a:ea typeface="Calibri" pitchFamily="34" charset="-122"/>
                <a:cs typeface="Calibri" pitchFamily="34" charset="-120"/>
              </a:rPr>
              <a:t>WHAT TO DO NEXT</a:t>
            </a:r>
            <a:endParaRPr lang="en-US" sz="1300" dirty="0"/>
          </a:p>
        </p:txBody>
      </p:sp>
      <p:sp>
        <p:nvSpPr>
          <p:cNvPr id="6" name="Text 3"/>
          <p:cNvSpPr txBox="1"/>
          <p:nvPr/>
        </p:nvSpPr>
        <p:spPr>
          <a:xfrm>
            <a:off x="640080" y="822960"/>
            <a:ext cx="10881360" cy="868680"/>
          </a:xfrm>
          <a:prstGeom prst="rect">
            <a:avLst/>
          </a:prstGeom>
          <a:noFill/>
          <a:ln/>
        </p:spPr>
        <p:txBody>
          <a:bodyPr wrap="square" lIns="0" tIns="0" rIns="0" bIns="0" rtlCol="0" anchor="t"/>
          <a:lstStyle/>
          <a:p>
            <a:pPr indent="0" marL="0">
              <a:buNone/>
            </a:pPr>
            <a:r>
              <a:rPr lang="en-US" sz="3800" b="1" dirty="0">
                <a:solidFill>
                  <a:srgbClr val="173B2A"/>
                </a:solidFill>
                <a:latin typeface="Cambria" pitchFamily="34" charset="0"/>
                <a:ea typeface="Cambria" pitchFamily="34" charset="-122"/>
                <a:cs typeface="Cambria" pitchFamily="34" charset="-120"/>
              </a:rPr>
              <a:t>Four steps for your family</a:t>
            </a:r>
            <a:endParaRPr lang="en-US" sz="3800" dirty="0"/>
          </a:p>
        </p:txBody>
      </p:sp>
      <p:sp>
        <p:nvSpPr>
          <p:cNvPr id="7" name="Shape 4"/>
          <p:cNvSpPr/>
          <p:nvPr/>
        </p:nvSpPr>
        <p:spPr>
          <a:xfrm>
            <a:off x="640080" y="1828800"/>
            <a:ext cx="5349240" cy="1371600"/>
          </a:xfrm>
          <a:prstGeom prst="roundRect">
            <a:avLst>
              <a:gd name="adj" fmla="val 8000"/>
            </a:avLst>
          </a:prstGeom>
          <a:solidFill>
            <a:srgbClr val="FDFBF6"/>
          </a:solidFill>
          <a:ln w="12700">
            <a:solidFill>
              <a:srgbClr val="E2DDCC"/>
            </a:solidFill>
            <a:prstDash val="solid"/>
          </a:ln>
        </p:spPr>
      </p:sp>
      <p:sp>
        <p:nvSpPr>
          <p:cNvPr id="8" name="Shape 5"/>
          <p:cNvSpPr/>
          <p:nvPr/>
        </p:nvSpPr>
        <p:spPr>
          <a:xfrm>
            <a:off x="914400" y="2221992"/>
            <a:ext cx="594360" cy="594360"/>
          </a:xfrm>
          <a:prstGeom prst="ellipse">
            <a:avLst/>
          </a:prstGeom>
          <a:solidFill>
            <a:srgbClr val="25593E"/>
          </a:solidFill>
          <a:ln w="12700">
            <a:solidFill>
              <a:srgbClr val="25593E"/>
            </a:solidFill>
            <a:prstDash val="solid"/>
          </a:ln>
        </p:spPr>
      </p:sp>
      <p:sp>
        <p:nvSpPr>
          <p:cNvPr id="9" name="Text 6"/>
          <p:cNvSpPr txBox="1"/>
          <p:nvPr/>
        </p:nvSpPr>
        <p:spPr>
          <a:xfrm>
            <a:off x="914400" y="2221992"/>
            <a:ext cx="594360" cy="594360"/>
          </a:xfrm>
          <a:prstGeom prst="rect">
            <a:avLst/>
          </a:prstGeom>
          <a:noFill/>
          <a:ln/>
        </p:spPr>
        <p:txBody>
          <a:bodyPr wrap="square" lIns="0" tIns="0" rIns="0" bIns="0" rtlCol="0" anchor="ctr"/>
          <a:lstStyle/>
          <a:p>
            <a:pPr algn="ctr" indent="0" marL="0">
              <a:buNone/>
            </a:pPr>
            <a:r>
              <a:rPr lang="en-US" sz="2200" b="1" dirty="0">
                <a:solidFill>
                  <a:srgbClr val="F9F6EC"/>
                </a:solidFill>
                <a:latin typeface="Calibri" pitchFamily="34" charset="0"/>
                <a:ea typeface="Calibri" pitchFamily="34" charset="-122"/>
                <a:cs typeface="Calibri" pitchFamily="34" charset="-120"/>
              </a:rPr>
              <a:t>1</a:t>
            </a:r>
            <a:endParaRPr lang="en-US" sz="2200" dirty="0"/>
          </a:p>
        </p:txBody>
      </p:sp>
      <p:sp>
        <p:nvSpPr>
          <p:cNvPr id="10" name="Text 7"/>
          <p:cNvSpPr txBox="1"/>
          <p:nvPr/>
        </p:nvSpPr>
        <p:spPr>
          <a:xfrm>
            <a:off x="1737360" y="1920240"/>
            <a:ext cx="4023360" cy="1188720"/>
          </a:xfrm>
          <a:prstGeom prst="rect">
            <a:avLst/>
          </a:prstGeom>
          <a:noFill/>
          <a:ln/>
        </p:spPr>
        <p:txBody>
          <a:bodyPr wrap="square" lIns="0" tIns="0" rIns="0" bIns="0" rtlCol="0" anchor="ctr"/>
          <a:lstStyle/>
          <a:p>
            <a:pPr indent="0" marL="0">
              <a:buNone/>
            </a:pPr>
            <a:r>
              <a:rPr lang="en-US" sz="1900" b="1" dirty="0">
                <a:solidFill>
                  <a:srgbClr val="132633"/>
                </a:solidFill>
                <a:latin typeface="Calibri" pitchFamily="34" charset="0"/>
                <a:ea typeface="Calibri" pitchFamily="34" charset="-122"/>
                <a:cs typeface="Calibri" pitchFamily="34" charset="-120"/>
              </a:rPr>
              <a:t>Try the calculator with your own family</a:t>
            </a:r>
            <a:endParaRPr lang="en-US" sz="1900" dirty="0"/>
          </a:p>
        </p:txBody>
      </p:sp>
      <p:sp>
        <p:nvSpPr>
          <p:cNvPr id="11" name="Shape 8"/>
          <p:cNvSpPr/>
          <p:nvPr/>
        </p:nvSpPr>
        <p:spPr>
          <a:xfrm>
            <a:off x="6172200" y="1828800"/>
            <a:ext cx="5349240" cy="1371600"/>
          </a:xfrm>
          <a:prstGeom prst="roundRect">
            <a:avLst>
              <a:gd name="adj" fmla="val 8000"/>
            </a:avLst>
          </a:prstGeom>
          <a:solidFill>
            <a:srgbClr val="FDFBF6"/>
          </a:solidFill>
          <a:ln w="12700">
            <a:solidFill>
              <a:srgbClr val="E2DDCC"/>
            </a:solidFill>
            <a:prstDash val="solid"/>
          </a:ln>
        </p:spPr>
      </p:sp>
      <p:sp>
        <p:nvSpPr>
          <p:cNvPr id="12" name="Shape 9"/>
          <p:cNvSpPr/>
          <p:nvPr/>
        </p:nvSpPr>
        <p:spPr>
          <a:xfrm>
            <a:off x="6446520" y="2221992"/>
            <a:ext cx="594360" cy="594360"/>
          </a:xfrm>
          <a:prstGeom prst="ellipse">
            <a:avLst/>
          </a:prstGeom>
          <a:solidFill>
            <a:srgbClr val="25593E"/>
          </a:solidFill>
          <a:ln w="12700">
            <a:solidFill>
              <a:srgbClr val="25593E"/>
            </a:solidFill>
            <a:prstDash val="solid"/>
          </a:ln>
        </p:spPr>
      </p:sp>
      <p:sp>
        <p:nvSpPr>
          <p:cNvPr id="13" name="Text 10"/>
          <p:cNvSpPr txBox="1"/>
          <p:nvPr/>
        </p:nvSpPr>
        <p:spPr>
          <a:xfrm>
            <a:off x="6446520" y="2221992"/>
            <a:ext cx="594360" cy="594360"/>
          </a:xfrm>
          <a:prstGeom prst="rect">
            <a:avLst/>
          </a:prstGeom>
          <a:noFill/>
          <a:ln/>
        </p:spPr>
        <p:txBody>
          <a:bodyPr wrap="square" lIns="0" tIns="0" rIns="0" bIns="0" rtlCol="0" anchor="ctr"/>
          <a:lstStyle/>
          <a:p>
            <a:pPr algn="ctr" indent="0" marL="0">
              <a:buNone/>
            </a:pPr>
            <a:r>
              <a:rPr lang="en-US" sz="2200" b="1" dirty="0">
                <a:solidFill>
                  <a:srgbClr val="F9F6EC"/>
                </a:solidFill>
                <a:latin typeface="Calibri" pitchFamily="34" charset="0"/>
                <a:ea typeface="Calibri" pitchFamily="34" charset="-122"/>
                <a:cs typeface="Calibri" pitchFamily="34" charset="-120"/>
              </a:rPr>
              <a:t>2</a:t>
            </a:r>
            <a:endParaRPr lang="en-US" sz="2200" dirty="0"/>
          </a:p>
        </p:txBody>
      </p:sp>
      <p:sp>
        <p:nvSpPr>
          <p:cNvPr id="14" name="Text 11"/>
          <p:cNvSpPr txBox="1"/>
          <p:nvPr/>
        </p:nvSpPr>
        <p:spPr>
          <a:xfrm>
            <a:off x="7269480" y="1920240"/>
            <a:ext cx="4023360" cy="1188720"/>
          </a:xfrm>
          <a:prstGeom prst="rect">
            <a:avLst/>
          </a:prstGeom>
          <a:noFill/>
          <a:ln/>
        </p:spPr>
        <p:txBody>
          <a:bodyPr wrap="square" lIns="0" tIns="0" rIns="0" bIns="0" rtlCol="0" anchor="ctr"/>
          <a:lstStyle/>
          <a:p>
            <a:pPr indent="0" marL="0">
              <a:buNone/>
            </a:pPr>
            <a:r>
              <a:rPr lang="en-US" sz="1900" b="1" dirty="0">
                <a:solidFill>
                  <a:srgbClr val="132633"/>
                </a:solidFill>
                <a:latin typeface="Calibri" pitchFamily="34" charset="0"/>
                <a:ea typeface="Calibri" pitchFamily="34" charset="-122"/>
                <a:cs typeface="Calibri" pitchFamily="34" charset="-120"/>
              </a:rPr>
              <a:t>Fill in the attorney worksheet and take it to your attorney</a:t>
            </a:r>
            <a:endParaRPr lang="en-US" sz="1900" dirty="0"/>
          </a:p>
        </p:txBody>
      </p:sp>
      <p:sp>
        <p:nvSpPr>
          <p:cNvPr id="15" name="Shape 12"/>
          <p:cNvSpPr/>
          <p:nvPr/>
        </p:nvSpPr>
        <p:spPr>
          <a:xfrm>
            <a:off x="640080" y="3429000"/>
            <a:ext cx="5349240" cy="1371600"/>
          </a:xfrm>
          <a:prstGeom prst="roundRect">
            <a:avLst>
              <a:gd name="adj" fmla="val 8000"/>
            </a:avLst>
          </a:prstGeom>
          <a:solidFill>
            <a:srgbClr val="FDFBF6"/>
          </a:solidFill>
          <a:ln w="12700">
            <a:solidFill>
              <a:srgbClr val="E2DDCC"/>
            </a:solidFill>
            <a:prstDash val="solid"/>
          </a:ln>
        </p:spPr>
      </p:sp>
      <p:sp>
        <p:nvSpPr>
          <p:cNvPr id="16" name="Shape 13"/>
          <p:cNvSpPr/>
          <p:nvPr/>
        </p:nvSpPr>
        <p:spPr>
          <a:xfrm>
            <a:off x="914400" y="3822192"/>
            <a:ext cx="594360" cy="594360"/>
          </a:xfrm>
          <a:prstGeom prst="ellipse">
            <a:avLst/>
          </a:prstGeom>
          <a:solidFill>
            <a:srgbClr val="25593E"/>
          </a:solidFill>
          <a:ln w="12700">
            <a:solidFill>
              <a:srgbClr val="25593E"/>
            </a:solidFill>
            <a:prstDash val="solid"/>
          </a:ln>
        </p:spPr>
      </p:sp>
      <p:sp>
        <p:nvSpPr>
          <p:cNvPr id="17" name="Text 14"/>
          <p:cNvSpPr txBox="1"/>
          <p:nvPr/>
        </p:nvSpPr>
        <p:spPr>
          <a:xfrm>
            <a:off x="914400" y="3822192"/>
            <a:ext cx="594360" cy="594360"/>
          </a:xfrm>
          <a:prstGeom prst="rect">
            <a:avLst/>
          </a:prstGeom>
          <a:noFill/>
          <a:ln/>
        </p:spPr>
        <p:txBody>
          <a:bodyPr wrap="square" lIns="0" tIns="0" rIns="0" bIns="0" rtlCol="0" anchor="ctr"/>
          <a:lstStyle/>
          <a:p>
            <a:pPr algn="ctr" indent="0" marL="0">
              <a:buNone/>
            </a:pPr>
            <a:r>
              <a:rPr lang="en-US" sz="2200" b="1" dirty="0">
                <a:solidFill>
                  <a:srgbClr val="F9F6EC"/>
                </a:solidFill>
                <a:latin typeface="Calibri" pitchFamily="34" charset="0"/>
                <a:ea typeface="Calibri" pitchFamily="34" charset="-122"/>
                <a:cs typeface="Calibri" pitchFamily="34" charset="-120"/>
              </a:rPr>
              <a:t>3</a:t>
            </a:r>
            <a:endParaRPr lang="en-US" sz="2200" dirty="0"/>
          </a:p>
        </p:txBody>
      </p:sp>
      <p:sp>
        <p:nvSpPr>
          <p:cNvPr id="18" name="Text 15"/>
          <p:cNvSpPr txBox="1"/>
          <p:nvPr/>
        </p:nvSpPr>
        <p:spPr>
          <a:xfrm>
            <a:off x="1737360" y="3520440"/>
            <a:ext cx="4023360" cy="1188720"/>
          </a:xfrm>
          <a:prstGeom prst="rect">
            <a:avLst/>
          </a:prstGeom>
          <a:noFill/>
          <a:ln/>
        </p:spPr>
        <p:txBody>
          <a:bodyPr wrap="square" lIns="0" tIns="0" rIns="0" bIns="0" rtlCol="0" anchor="ctr"/>
          <a:lstStyle/>
          <a:p>
            <a:pPr indent="0" marL="0">
              <a:buNone/>
            </a:pPr>
            <a:r>
              <a:rPr lang="en-US" sz="1900" b="1" dirty="0">
                <a:solidFill>
                  <a:srgbClr val="132633"/>
                </a:solidFill>
                <a:latin typeface="Calibri" pitchFamily="34" charset="0"/>
                <a:ea typeface="Calibri" pitchFamily="34" charset="-122"/>
                <a:cs typeface="Calibri" pitchFamily="34" charset="-120"/>
              </a:rPr>
              <a:t>Tell your family where your documents are kept</a:t>
            </a:r>
            <a:endParaRPr lang="en-US" sz="1900" dirty="0"/>
          </a:p>
        </p:txBody>
      </p:sp>
      <p:sp>
        <p:nvSpPr>
          <p:cNvPr id="19" name="Shape 16"/>
          <p:cNvSpPr/>
          <p:nvPr/>
        </p:nvSpPr>
        <p:spPr>
          <a:xfrm>
            <a:off x="6172200" y="3429000"/>
            <a:ext cx="5349240" cy="1371600"/>
          </a:xfrm>
          <a:prstGeom prst="roundRect">
            <a:avLst>
              <a:gd name="adj" fmla="val 8000"/>
            </a:avLst>
          </a:prstGeom>
          <a:solidFill>
            <a:srgbClr val="FDFBF6"/>
          </a:solidFill>
          <a:ln w="12700">
            <a:solidFill>
              <a:srgbClr val="E2DDCC"/>
            </a:solidFill>
            <a:prstDash val="solid"/>
          </a:ln>
        </p:spPr>
      </p:sp>
      <p:sp>
        <p:nvSpPr>
          <p:cNvPr id="20" name="Shape 17"/>
          <p:cNvSpPr/>
          <p:nvPr/>
        </p:nvSpPr>
        <p:spPr>
          <a:xfrm>
            <a:off x="6446520" y="3822192"/>
            <a:ext cx="594360" cy="594360"/>
          </a:xfrm>
          <a:prstGeom prst="ellipse">
            <a:avLst/>
          </a:prstGeom>
          <a:solidFill>
            <a:srgbClr val="25593E"/>
          </a:solidFill>
          <a:ln w="12700">
            <a:solidFill>
              <a:srgbClr val="25593E"/>
            </a:solidFill>
            <a:prstDash val="solid"/>
          </a:ln>
        </p:spPr>
      </p:sp>
      <p:sp>
        <p:nvSpPr>
          <p:cNvPr id="21" name="Text 18"/>
          <p:cNvSpPr txBox="1"/>
          <p:nvPr/>
        </p:nvSpPr>
        <p:spPr>
          <a:xfrm>
            <a:off x="6446520" y="3822192"/>
            <a:ext cx="594360" cy="594360"/>
          </a:xfrm>
          <a:prstGeom prst="rect">
            <a:avLst/>
          </a:prstGeom>
          <a:noFill/>
          <a:ln/>
        </p:spPr>
        <p:txBody>
          <a:bodyPr wrap="square" lIns="0" tIns="0" rIns="0" bIns="0" rtlCol="0" anchor="ctr"/>
          <a:lstStyle/>
          <a:p>
            <a:pPr algn="ctr" indent="0" marL="0">
              <a:buNone/>
            </a:pPr>
            <a:r>
              <a:rPr lang="en-US" sz="2200" b="1" dirty="0">
                <a:solidFill>
                  <a:srgbClr val="F9F6EC"/>
                </a:solidFill>
                <a:latin typeface="Calibri" pitchFamily="34" charset="0"/>
                <a:ea typeface="Calibri" pitchFamily="34" charset="-122"/>
                <a:cs typeface="Calibri" pitchFamily="34" charset="-120"/>
              </a:rPr>
              <a:t>4</a:t>
            </a:r>
            <a:endParaRPr lang="en-US" sz="2200" dirty="0"/>
          </a:p>
        </p:txBody>
      </p:sp>
      <p:sp>
        <p:nvSpPr>
          <p:cNvPr id="22" name="Text 19"/>
          <p:cNvSpPr txBox="1"/>
          <p:nvPr/>
        </p:nvSpPr>
        <p:spPr>
          <a:xfrm>
            <a:off x="7269480" y="3520440"/>
            <a:ext cx="4023360" cy="1188720"/>
          </a:xfrm>
          <a:prstGeom prst="rect">
            <a:avLst/>
          </a:prstGeom>
          <a:noFill/>
          <a:ln/>
        </p:spPr>
        <p:txBody>
          <a:bodyPr wrap="square" lIns="0" tIns="0" rIns="0" bIns="0" rtlCol="0" anchor="ctr"/>
          <a:lstStyle/>
          <a:p>
            <a:pPr indent="0" marL="0">
              <a:buNone/>
            </a:pPr>
            <a:r>
              <a:rPr lang="en-US" sz="1900" b="1" dirty="0">
                <a:solidFill>
                  <a:srgbClr val="132633"/>
                </a:solidFill>
                <a:latin typeface="Calibri" pitchFamily="34" charset="0"/>
                <a:ea typeface="Calibri" pitchFamily="34" charset="-122"/>
                <a:cs typeface="Calibri" pitchFamily="34" charset="-120"/>
              </a:rPr>
              <a:t>Ask a scholar about anything the calculator flags</a:t>
            </a:r>
            <a:endParaRPr lang="en-US" sz="1900" dirty="0"/>
          </a:p>
        </p:txBody>
      </p:sp>
      <p:sp>
        <p:nvSpPr>
          <p:cNvPr id="23" name="Text 20"/>
          <p:cNvSpPr txBox="1"/>
          <p:nvPr/>
        </p:nvSpPr>
        <p:spPr>
          <a:xfrm>
            <a:off x="640080" y="5212080"/>
            <a:ext cx="10881360" cy="457200"/>
          </a:xfrm>
          <a:prstGeom prst="rect">
            <a:avLst/>
          </a:prstGeom>
          <a:noFill/>
          <a:ln/>
        </p:spPr>
        <p:txBody>
          <a:bodyPr wrap="square" lIns="0" tIns="0" rIns="0" bIns="0" rtlCol="0" anchor="ctr"/>
          <a:lstStyle/>
          <a:p>
            <a:pPr indent="0" marL="0">
              <a:buNone/>
            </a:pPr>
            <a:r>
              <a:rPr lang="en-US" sz="1800" dirty="0">
                <a:solidFill>
                  <a:srgbClr val="56626B"/>
                </a:solidFill>
                <a:latin typeface="Calibri" pitchFamily="34" charset="0"/>
                <a:ea typeface="Calibri" pitchFamily="34" charset="-122"/>
                <a:cs typeface="Calibri" pitchFamily="34" charset="-120"/>
              </a:rPr>
              <a:t>Update your plan after any marriage, birth, death, or divorce.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3B2A"/>
        </a:solidFill>
      </p:bgPr>
    </p:bg>
    <p:spTree>
      <p:nvGrpSpPr>
        <p:cNvPr id="1" name=""/>
        <p:cNvGrpSpPr/>
        <p:nvPr/>
      </p:nvGrpSpPr>
      <p:grpSpPr>
        <a:xfrm>
          <a:off x="0" y="0"/>
          <a:ext cx="0" cy="0"/>
          <a:chOff x="0" y="0"/>
          <a:chExt cx="0" cy="0"/>
        </a:xfrm>
      </p:grpSpPr>
      <p:sp>
        <p:nvSpPr>
          <p:cNvPr id="3" name="Text 0"/>
          <p:cNvSpPr txBox="1"/>
          <p:nvPr/>
        </p:nvSpPr>
        <p:spPr>
          <a:xfrm>
            <a:off x="822960" y="1097280"/>
            <a:ext cx="10058400" cy="1371600"/>
          </a:xfrm>
          <a:prstGeom prst="rect">
            <a:avLst/>
          </a:prstGeom>
          <a:noFill/>
          <a:ln/>
        </p:spPr>
        <p:txBody>
          <a:bodyPr wrap="square" lIns="0" tIns="0" rIns="0" bIns="0" rtlCol="0" anchor="ctr"/>
          <a:lstStyle/>
          <a:p>
            <a:pPr indent="0" marL="0">
              <a:buNone/>
            </a:pPr>
            <a:r>
              <a:rPr lang="en-US" sz="7200" b="1" dirty="0">
                <a:solidFill>
                  <a:srgbClr val="F9F6EC"/>
                </a:solidFill>
                <a:latin typeface="Cambria" pitchFamily="34" charset="0"/>
                <a:ea typeface="Cambria" pitchFamily="34" charset="-122"/>
                <a:cs typeface="Cambria" pitchFamily="34" charset="-120"/>
              </a:rPr>
              <a:t>Questions</a:t>
            </a:r>
            <a:endParaRPr lang="en-US" sz="7200" dirty="0"/>
          </a:p>
        </p:txBody>
      </p:sp>
      <p:sp>
        <p:nvSpPr>
          <p:cNvPr id="4" name="Text 1"/>
          <p:cNvSpPr txBox="1"/>
          <p:nvPr/>
        </p:nvSpPr>
        <p:spPr>
          <a:xfrm>
            <a:off x="822960" y="2743200"/>
            <a:ext cx="10058400" cy="640080"/>
          </a:xfrm>
          <a:prstGeom prst="rect">
            <a:avLst/>
          </a:prstGeom>
          <a:noFill/>
          <a:ln/>
        </p:spPr>
        <p:txBody>
          <a:bodyPr wrap="square" lIns="0" tIns="0" rIns="0" bIns="0" rtlCol="0" anchor="ctr"/>
          <a:lstStyle/>
          <a:p>
            <a:pPr indent="0" marL="0">
              <a:buNone/>
            </a:pPr>
            <a:r>
              <a:rPr lang="en-US" sz="3200" b="1" dirty="0">
                <a:solidFill>
                  <a:srgbClr val="E3C77A"/>
                </a:solidFill>
                <a:latin typeface="Calibri" pitchFamily="34" charset="0"/>
                <a:ea typeface="Calibri" pitchFamily="34" charset="-122"/>
                <a:cs typeface="Calibri" pitchFamily="34" charset="-120"/>
              </a:rPr>
              <a:t>raashid.com</a:t>
            </a:r>
            <a:endParaRPr lang="en-US" sz="3200" dirty="0"/>
          </a:p>
        </p:txBody>
      </p:sp>
      <p:sp>
        <p:nvSpPr>
          <p:cNvPr id="5" name="Text 2"/>
          <p:cNvSpPr txBox="1"/>
          <p:nvPr/>
        </p:nvSpPr>
        <p:spPr>
          <a:xfrm>
            <a:off x="822960" y="3566160"/>
            <a:ext cx="10058400" cy="1280160"/>
          </a:xfrm>
          <a:prstGeom prst="rect">
            <a:avLst/>
          </a:prstGeom>
          <a:noFill/>
          <a:ln/>
        </p:spPr>
        <p:txBody>
          <a:bodyPr wrap="square" lIns="0" tIns="0" rIns="0" bIns="0" rtlCol="0" anchor="t"/>
          <a:lstStyle/>
          <a:p>
            <a:pPr indent="0" marL="0">
              <a:spcAft>
                <a:spcPts val="600"/>
              </a:spcAft>
              <a:buNone/>
            </a:pPr>
            <a:r>
              <a:rPr lang="en-US" sz="2200" dirty="0">
                <a:solidFill>
                  <a:srgbClr val="D5E3DA"/>
                </a:solidFill>
                <a:latin typeface="Calibri" pitchFamily="34" charset="0"/>
                <a:ea typeface="Calibri" pitchFamily="34" charset="-122"/>
                <a:cs typeface="Calibri" pitchFamily="34" charset="-120"/>
              </a:rPr>
              <a:t>raashid.com/after-a-death</a:t>
            </a:r>
            <a:endParaRPr lang="en-US" sz="2200" dirty="0"/>
          </a:p>
          <a:p>
            <a:pPr indent="0" marL="0">
              <a:spcAft>
                <a:spcPts val="600"/>
              </a:spcAft>
              <a:buNone/>
            </a:pPr>
            <a:r>
              <a:rPr lang="en-US" sz="2200" dirty="0">
                <a:solidFill>
                  <a:srgbClr val="D5E3DA"/>
                </a:solidFill>
                <a:latin typeface="Calibri" pitchFamily="34" charset="0"/>
                <a:ea typeface="Calibri" pitchFamily="34" charset="-122"/>
                <a:cs typeface="Calibri" pitchFamily="34" charset="-120"/>
              </a:rPr>
              <a:t>raashid.com/worksheet</a:t>
            </a:r>
            <a:endParaRPr lang="en-US" sz="2200" dirty="0"/>
          </a:p>
          <a:p>
            <a:pPr indent="0" marL="0">
              <a:spcAft>
                <a:spcPts val="600"/>
              </a:spcAft>
              <a:buNone/>
            </a:pPr>
            <a:r>
              <a:rPr lang="en-US" sz="2200" dirty="0">
                <a:solidFill>
                  <a:srgbClr val="D5E3DA"/>
                </a:solidFill>
                <a:latin typeface="Calibri" pitchFamily="34" charset="0"/>
                <a:ea typeface="Calibri" pitchFamily="34" charset="-122"/>
                <a:cs typeface="Calibri" pitchFamily="34" charset="-120"/>
              </a:rPr>
              <a:t>raashid.com/sources</a:t>
            </a:r>
            <a:endParaRPr lang="en-US" sz="2200" dirty="0"/>
          </a:p>
        </p:txBody>
      </p:sp>
      <p:sp>
        <p:nvSpPr>
          <p:cNvPr id="6" name="Text 3"/>
          <p:cNvSpPr txBox="1"/>
          <p:nvPr/>
        </p:nvSpPr>
        <p:spPr>
          <a:xfrm>
            <a:off x="822960" y="5669280"/>
            <a:ext cx="10058400" cy="548640"/>
          </a:xfrm>
          <a:prstGeom prst="rect">
            <a:avLst/>
          </a:prstGeom>
          <a:noFill/>
          <a:ln/>
        </p:spPr>
        <p:txBody>
          <a:bodyPr wrap="square" lIns="0" tIns="0" rIns="0" bIns="0" rtlCol="0" anchor="ctr"/>
          <a:lstStyle/>
          <a:p>
            <a:pPr indent="0" marL="0">
              <a:buNone/>
            </a:pPr>
            <a:r>
              <a:rPr lang="en-US" sz="1600" dirty="0">
                <a:solidFill>
                  <a:srgbClr val="BFD8C9"/>
                </a:solidFill>
                <a:latin typeface="Calibri" pitchFamily="34" charset="0"/>
                <a:ea typeface="Calibri" pitchFamily="34" charset="-122"/>
                <a:cs typeface="Calibri" pitchFamily="34" charset="-120"/>
              </a:rPr>
              <a:t>General information, not legal or religious advice. [Mosque name] does not endorse any professional or product.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Raashid Community Workshop</dc:title>
  <dc:subject>PptxGenJS Presentation</dc:subject>
  <dc:creator>Raashid (raashid.com)</dc:creator>
  <cp:lastModifiedBy>Raashid (raashid.com)</cp:lastModifiedBy>
  <cp:revision>1</cp:revision>
  <dcterms:created xsi:type="dcterms:W3CDTF">2026-10-10T01:41:54Z</dcterms:created>
  <dcterms:modified xsi:type="dcterms:W3CDTF">2026-10-10T01:41:54Z</dcterms:modified>
</cp:coreProperties>
</file>